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1207"/>
            <a:ext cx="8229600" cy="1143000"/>
          </a:xfrm>
        </p:spPr>
        <p:txBody>
          <a:bodyPr/>
          <a:lstStyle/>
          <a:p>
            <a:r>
              <a:rPr dirty="0"/>
              <a:t>Application of IFRS in Kazakhstan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565" y="3137947"/>
            <a:ext cx="8229600" cy="3075495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Regulatory Framework and Industry Practice</a:t>
            </a:r>
          </a:p>
          <a:p>
            <a:r>
              <a:rPr dirty="0"/>
              <a:t>Transparency of financial reporting</a:t>
            </a:r>
          </a:p>
          <a:p>
            <a:r>
              <a:rPr dirty="0"/>
              <a:t>Comparability with global markets</a:t>
            </a:r>
          </a:p>
          <a:p>
            <a:r>
              <a:rPr dirty="0"/>
              <a:t>Investor confidence</a:t>
            </a:r>
          </a:p>
          <a:p>
            <a:r>
              <a:rPr dirty="0"/>
              <a:t>Integration into global capital markets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B256C89-4124-4D7B-82C4-348D976D7FD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067" y="374810"/>
            <a:ext cx="3372596" cy="12526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Legislative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Law of the Republic of Kazakhstan 'On Accounting and Financial Reporting' (2007)</a:t>
            </a:r>
          </a:p>
          <a:p>
            <a:pPr marL="0" indent="0">
              <a:buNone/>
            </a:pPr>
            <a:r>
              <a:rPr dirty="0"/>
              <a:t>Key articles:</a:t>
            </a:r>
          </a:p>
          <a:p>
            <a:r>
              <a:rPr dirty="0"/>
              <a:t>Article 5 – Principles of financial reporting</a:t>
            </a:r>
          </a:p>
          <a:p>
            <a:r>
              <a:rPr dirty="0"/>
              <a:t>Article 6 – Definition of accounting system</a:t>
            </a:r>
          </a:p>
          <a:p>
            <a:r>
              <a:rPr dirty="0"/>
              <a:t>Article 13 – Requirement to prepare financial statements</a:t>
            </a:r>
          </a:p>
          <a:p>
            <a:r>
              <a:rPr dirty="0"/>
              <a:t>Article 20 – State regulation of accounting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8D888B93-AA29-40ED-B8EA-EA868F2217EA}"/>
              </a:ext>
            </a:extLst>
          </p:cNvPr>
          <p:cNvSpPr txBox="1"/>
          <p:nvPr/>
        </p:nvSpPr>
        <p:spPr>
          <a:xfrm>
            <a:off x="7071883" y="6332698"/>
            <a:ext cx="1828800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</a:pPr>
            <a:r>
              <a:rPr lang="en-US" sz="1533" dirty="0">
                <a:solidFill>
                  <a:srgbClr val="B42323"/>
                </a:solidFill>
                <a:latin typeface="Open Sans Light"/>
              </a:rPr>
              <a:t>©ICFM Kazakhstan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Entities Required to Apply IFRS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/>
              <a:t>Public Interest Entities:</a:t>
            </a:r>
          </a:p>
          <a:p>
            <a:r>
              <a:rPr dirty="0"/>
              <a:t>Banks</a:t>
            </a:r>
            <a:endParaRPr lang="en-US" dirty="0"/>
          </a:p>
          <a:p>
            <a:r>
              <a:rPr lang="en-US" dirty="0"/>
              <a:t>Insurance companies</a:t>
            </a:r>
          </a:p>
          <a:p>
            <a:r>
              <a:rPr dirty="0"/>
              <a:t>Pension funds</a:t>
            </a:r>
          </a:p>
          <a:p>
            <a:r>
              <a:rPr dirty="0"/>
              <a:t>Public joint-stock companies</a:t>
            </a:r>
          </a:p>
          <a:p>
            <a:r>
              <a:rPr dirty="0"/>
              <a:t>Financial institutions</a:t>
            </a:r>
          </a:p>
          <a:p>
            <a:r>
              <a:rPr dirty="0"/>
              <a:t>Large enterprises and companies attracting international investment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49A31318-ACB4-4466-9DDF-0281F63E4B2E}"/>
              </a:ext>
            </a:extLst>
          </p:cNvPr>
          <p:cNvSpPr txBox="1"/>
          <p:nvPr/>
        </p:nvSpPr>
        <p:spPr>
          <a:xfrm>
            <a:off x="7071883" y="6332698"/>
            <a:ext cx="1828800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</a:pPr>
            <a:r>
              <a:rPr lang="en-US" sz="1533" dirty="0">
                <a:solidFill>
                  <a:srgbClr val="B42323"/>
                </a:solidFill>
                <a:latin typeface="Open Sans Light"/>
              </a:rPr>
              <a:t>©ICFM Kazakhstan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Regulators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Ministry of Finance of the Republic of Kazakhstan</a:t>
            </a:r>
          </a:p>
          <a:p>
            <a:r>
              <a:rPr dirty="0"/>
              <a:t>National Bank of Kazakhstan</a:t>
            </a:r>
          </a:p>
          <a:p>
            <a:pPr marL="0" indent="0">
              <a:buNone/>
            </a:pPr>
            <a:r>
              <a:rPr dirty="0"/>
              <a:t>Responsible for implementation and regulation of accounting standards</a:t>
            </a:r>
          </a:p>
          <a:p>
            <a:pPr marL="0" indent="0">
              <a:buNone/>
            </a:pPr>
            <a:r>
              <a:rPr dirty="0"/>
              <a:t>Supervision of financial reporting compliance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74BB3DB4-E18F-4AEB-9784-12635B056983}"/>
              </a:ext>
            </a:extLst>
          </p:cNvPr>
          <p:cNvSpPr txBox="1"/>
          <p:nvPr/>
        </p:nvSpPr>
        <p:spPr>
          <a:xfrm>
            <a:off x="7071883" y="6332698"/>
            <a:ext cx="1828800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</a:pPr>
            <a:r>
              <a:rPr lang="en-US" sz="1533" dirty="0">
                <a:solidFill>
                  <a:srgbClr val="B42323"/>
                </a:solidFill>
                <a:latin typeface="Open Sans Light"/>
              </a:rPr>
              <a:t>©ICFM Kazakhstan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Astana International Financial Centre (AIFC)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Independent financial jurisdiction</a:t>
            </a:r>
          </a:p>
          <a:p>
            <a:r>
              <a:rPr dirty="0"/>
              <a:t>Legal framework based on English common law</a:t>
            </a:r>
          </a:p>
          <a:p>
            <a:r>
              <a:rPr dirty="0"/>
              <a:t>Financial statements must be prepared under IFRS</a:t>
            </a:r>
          </a:p>
          <a:p>
            <a:r>
              <a:rPr dirty="0"/>
              <a:t>Annual reporting and external audit requirements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61B6FEFE-99C7-43A3-9502-E14E8DC9FE7E}"/>
              </a:ext>
            </a:extLst>
          </p:cNvPr>
          <p:cNvSpPr txBox="1"/>
          <p:nvPr/>
        </p:nvSpPr>
        <p:spPr>
          <a:xfrm>
            <a:off x="7071883" y="6332698"/>
            <a:ext cx="1828800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</a:pPr>
            <a:r>
              <a:rPr lang="en-US" sz="1533" dirty="0">
                <a:solidFill>
                  <a:srgbClr val="B42323"/>
                </a:solidFill>
                <a:latin typeface="Open Sans Light"/>
              </a:rPr>
              <a:t>©ICFM Kazakhstan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 – KazMunayGas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Key IFRS issue: Exploration and evaluation costs</a:t>
            </a:r>
          </a:p>
          <a:p>
            <a:r>
              <a:rPr dirty="0"/>
              <a:t>Standard: IFRS 6 – Exploration for and Evaluation of Mineral Resources</a:t>
            </a:r>
          </a:p>
          <a:p>
            <a:r>
              <a:rPr dirty="0"/>
              <a:t>Capitalization of exploration costs</a:t>
            </a:r>
          </a:p>
          <a:p>
            <a:r>
              <a:rPr dirty="0"/>
              <a:t>Impairment testing of exploration assets</a:t>
            </a:r>
          </a:p>
          <a:p>
            <a:r>
              <a:rPr dirty="0"/>
              <a:t>Disclosure for international investors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83AC0976-B31F-4621-8849-6C27F949A47C}"/>
              </a:ext>
            </a:extLst>
          </p:cNvPr>
          <p:cNvSpPr txBox="1"/>
          <p:nvPr/>
        </p:nvSpPr>
        <p:spPr>
          <a:xfrm>
            <a:off x="7071883" y="6332698"/>
            <a:ext cx="1828800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</a:pPr>
            <a:r>
              <a:rPr lang="en-US" sz="1533" dirty="0">
                <a:solidFill>
                  <a:srgbClr val="B42323"/>
                </a:solidFill>
                <a:latin typeface="Open Sans Light"/>
              </a:rPr>
              <a:t>©ICFM Kazakhstan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 – Kaz Minerals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Key IFRS issue: Environmental and decommissioning obligations</a:t>
            </a:r>
          </a:p>
          <a:p>
            <a:pPr marL="0" indent="0">
              <a:buNone/>
            </a:pPr>
            <a:r>
              <a:rPr dirty="0"/>
              <a:t>Standard: IAS 37 – Provisions, Contingent Liabilities and Contingent Assets</a:t>
            </a:r>
          </a:p>
          <a:p>
            <a:r>
              <a:rPr dirty="0"/>
              <a:t>Recognition of restoration liabilities</a:t>
            </a:r>
          </a:p>
          <a:p>
            <a:r>
              <a:rPr dirty="0"/>
              <a:t>Inclusion in asset value</a:t>
            </a:r>
          </a:p>
          <a:p>
            <a:r>
              <a:rPr dirty="0"/>
              <a:t>Transparency of environmental obligations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30439F51-0E2B-4434-A066-B6B27B4536F4}"/>
              </a:ext>
            </a:extLst>
          </p:cNvPr>
          <p:cNvSpPr txBox="1"/>
          <p:nvPr/>
        </p:nvSpPr>
        <p:spPr>
          <a:xfrm>
            <a:off x="7071883" y="6332698"/>
            <a:ext cx="1828800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46"/>
              </a:lnSpc>
            </a:pPr>
            <a:r>
              <a:rPr lang="en-US" sz="1533" dirty="0">
                <a:solidFill>
                  <a:srgbClr val="B42323"/>
                </a:solidFill>
                <a:latin typeface="Open Sans Light"/>
              </a:rPr>
              <a:t>©ICFM Kazakhstan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248</Words>
  <Application>Microsoft Office PowerPoint</Application>
  <PresentationFormat>Экран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 Light</vt:lpstr>
      <vt:lpstr>Office Theme</vt:lpstr>
      <vt:lpstr>Application of IFRS in Kazakhstan</vt:lpstr>
      <vt:lpstr>Legislative Framework</vt:lpstr>
      <vt:lpstr>Entities Required to Apply IFRS</vt:lpstr>
      <vt:lpstr>Regulators</vt:lpstr>
      <vt:lpstr>Astana International Financial Centre (AIFC)</vt:lpstr>
      <vt:lpstr>Case Study – KazMunayGas</vt:lpstr>
      <vt:lpstr>Case Study – Kaz Minerals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of IFRS in Kazakhstan</dc:title>
  <dc:subject/>
  <dc:creator>Elena Mazur</dc:creator>
  <cp:keywords/>
  <dc:description>generated using python-pptx</dc:description>
  <cp:lastModifiedBy>Раушан Шакибаева</cp:lastModifiedBy>
  <cp:revision>3</cp:revision>
  <dcterms:created xsi:type="dcterms:W3CDTF">2013-01-27T09:14:16Z</dcterms:created>
  <dcterms:modified xsi:type="dcterms:W3CDTF">2026-03-10T08:10:13Z</dcterms:modified>
  <cp:category/>
</cp:coreProperties>
</file>