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4"/>
  </p:sldMasterIdLst>
  <p:notesMasterIdLst>
    <p:notesMasterId r:id="rId15"/>
  </p:notesMasterIdLst>
  <p:handoutMasterIdLst>
    <p:handoutMasterId r:id="rId16"/>
  </p:handoutMasterIdLst>
  <p:sldIdLst>
    <p:sldId id="1497" r:id="rId5"/>
    <p:sldId id="1498" r:id="rId6"/>
    <p:sldId id="1499" r:id="rId7"/>
    <p:sldId id="1500" r:id="rId8"/>
    <p:sldId id="1514" r:id="rId9"/>
    <p:sldId id="1502" r:id="rId10"/>
    <p:sldId id="1503" r:id="rId11"/>
    <p:sldId id="1505" r:id="rId12"/>
    <p:sldId id="1519" r:id="rId13"/>
    <p:sldId id="15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  <p188:author id="{E2AFCBE2-96AD-378F-B4C9-6D94B252CA9F}" name="Kaila Orsucci (ANDERSEN CONSULTANTS LLC)" initials="KO" userId="S::v-kaiorsucci@microsoft.com::6b53eb50-4ec2-4e76-8ec7-518784d2a6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7"/>
    <a:srgbClr val="212121"/>
    <a:srgbClr val="E9E5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86DA2-8826-4235-9F75-B13D7CA15A08}" v="8" dt="2026-03-12T08:59:13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0995" autoAdjust="0"/>
  </p:normalViewPr>
  <p:slideViewPr>
    <p:cSldViewPr snapToGrid="0">
      <p:cViewPr varScale="1">
        <p:scale>
          <a:sx n="60" d="100"/>
          <a:sy n="60" d="100"/>
        </p:scale>
        <p:origin x="3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ta Covaliov-Rusu" userId="f0b90c31-52f6-4035-9798-3e8ed2cdd8c3" providerId="ADAL" clId="{FAE77512-A4A6-49C3-B536-C0AE0AB7F76C}"/>
    <pc:docChg chg="custSel modSld">
      <pc:chgData name="Georgeta Covaliov-Rusu" userId="f0b90c31-52f6-4035-9798-3e8ed2cdd8c3" providerId="ADAL" clId="{FAE77512-A4A6-49C3-B536-C0AE0AB7F76C}" dt="2026-03-12T08:58:49.128" v="143" actId="20577"/>
      <pc:docMkLst>
        <pc:docMk/>
      </pc:docMkLst>
      <pc:sldChg chg="modNotesTx">
        <pc:chgData name="Georgeta Covaliov-Rusu" userId="f0b90c31-52f6-4035-9798-3e8ed2cdd8c3" providerId="ADAL" clId="{FAE77512-A4A6-49C3-B536-C0AE0AB7F76C}" dt="2026-03-12T08:53:11.379" v="5" actId="20577"/>
        <pc:sldMkLst>
          <pc:docMk/>
          <pc:sldMk cId="1545177064" sldId="1498"/>
        </pc:sldMkLst>
      </pc:sldChg>
      <pc:sldChg chg="modNotesTx">
        <pc:chgData name="Georgeta Covaliov-Rusu" userId="f0b90c31-52f6-4035-9798-3e8ed2cdd8c3" providerId="ADAL" clId="{FAE77512-A4A6-49C3-B536-C0AE0AB7F76C}" dt="2026-03-12T08:54:02.405" v="31" actId="20577"/>
        <pc:sldMkLst>
          <pc:docMk/>
          <pc:sldMk cId="948600294" sldId="1500"/>
        </pc:sldMkLst>
      </pc:sldChg>
      <pc:sldChg chg="modNotesTx">
        <pc:chgData name="Georgeta Covaliov-Rusu" userId="f0b90c31-52f6-4035-9798-3e8ed2cdd8c3" providerId="ADAL" clId="{FAE77512-A4A6-49C3-B536-C0AE0AB7F76C}" dt="2026-03-12T08:58:03.262" v="134" actId="6549"/>
        <pc:sldMkLst>
          <pc:docMk/>
          <pc:sldMk cId="1834936329" sldId="1503"/>
        </pc:sldMkLst>
      </pc:sldChg>
      <pc:sldChg chg="modNotesTx">
        <pc:chgData name="Georgeta Covaliov-Rusu" userId="f0b90c31-52f6-4035-9798-3e8ed2cdd8c3" providerId="ADAL" clId="{FAE77512-A4A6-49C3-B536-C0AE0AB7F76C}" dt="2026-03-12T08:58:49.128" v="143" actId="20577"/>
        <pc:sldMkLst>
          <pc:docMk/>
          <pc:sldMk cId="1472982638" sldId="1505"/>
        </pc:sldMkLst>
      </pc:sldChg>
      <pc:sldChg chg="modNotesTx">
        <pc:chgData name="Georgeta Covaliov-Rusu" userId="f0b90c31-52f6-4035-9798-3e8ed2cdd8c3" providerId="ADAL" clId="{FAE77512-A4A6-49C3-B536-C0AE0AB7F76C}" dt="2026-03-12T08:56:23.109" v="76" actId="6549"/>
        <pc:sldMkLst>
          <pc:docMk/>
          <pc:sldMk cId="1331559723" sldId="15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Здравствуйте.</a:t>
            </a:r>
            <a:br>
              <a:rPr lang="ru-RU" dirty="0"/>
            </a:br>
            <a:r>
              <a:rPr lang="ru-RU" dirty="0"/>
              <a:t>Тема моей презентации — международная практика и опыт Республики Молдова в применении Международных стандартов финансовой отчетности (IFRS).
В контексте экономической глобализации прозрачность и сопоставимость финансовой информации крайне важны для инвесторов, финансовых институтов и властей. МСФО — один из важнейших инструментов, способствующих достижению этой цели.
В своей презентации я проанализирую международную практику, опыт Республики Молдова, интеграцию МСФО в образование и роль профессиональных бухгалтеров и государственных учреждений.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МСФО — это международные стандарты для подготовки и представления финансовой отчетности.
Эти стандарты разрабатываются Международным советом по стандартам бухгалтерского учета и используются для обеспечения прозрачности, сопоставимой и релевантной финансовой информации компаний.
Используя МСФО, инвесторы могут сравнивать финансовые показатели компаний в разных странах, что способствует международным инвестициям и развитию рынков капитала.
В мире более 140 юрисдикций используют МСФО.
Европейский союз
Обязательные МСФО для компаний, котируемых на бирже, с 2005 года
Более 7000 компаний сообщают о МСФО
Канада
полное принятие МСФО в 2011 году
Австралия
МСФО практически полностью приняты
США
использует US GAAP, но позволяет отчётность по МСФО для иностранных компаний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3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Республика Молдова начала процесс гармонизации бухгалтерского учета с международными стандартами в рамках экономических реформ и процесса европейской интеграции.
Важным шагом стало принятие Закона о бухгалтерском учёте и финансовой отчетности в 2017 года, который устанавливает правовую базу для применения МСФО.
В настоящее время эти стандарты в основном используются общественными организациями, такими как банки и крупные компании.
Важным примером применения МСФО в Республике Молдова является банковский сектор.
Банки, такие как Moldova Agroindbank, Victoriabank и OTP Bank Moldova используют МСФО для финансовой отчетности, что способствует прозрачности финансовой системы.
Кроме того, компания Purcari Wineries Group, родом из Молдовы и зарегистрированная на Бухарестской фондовой бирже, использует МСФО для ведения финансовой отчетности, что способствовало привлечению международных инвестиций.
Участвующие учреждения:
Министерство финансов
Национальный банк Молдовы
Совет по надзору за государственным аудитом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4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поддержки внедрения международных стандартов высшие учебные заведения Молдовы интегрировали МСФО в свои образовательные программы.
Например, Академия экономики Молдовы и Государственный университет Молдовы предлагают курсы по международному бухгалтерскому учёту и финансовой отчетности согласно МСФО.
Это способствует подготовке нового поколения специалистов, способных применять международные стандарты на практике.
Программы магистратуре
Профессиональные сертификаты
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2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Внедрение МСФО предполагает сотрудничество нескольких категорий специалистов.
Бухгалтеры отвечают за подготовку финансовой отчетности в соответствии с международными стандартами. Аудиторы проверяют корректность своих заявок и способствуют повышению доверия к финансовой отчетности.
В Республике Молдова международные аудиторские фирмы, такие как PwC, Deloitte, KPMG и EY, предоставляют консультации и аудит для компаний, применяющих МСФО.
Професионалы которые участвуют
Бухгалтеры - Подготовка финансовой отчетности по МСФО
Аудиторы - проверяют соответствие и достоверность отчетов
Общественные учреждения- регулируют и контролируют применение стандартов
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7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Хотя внедрение МСФО приносит множество преимуществ, существуют и некоторые трудности.
Стандарты сложны и требуют постоянного профессионального обучения. Кроме того, их внедрение может повлечь значительные расходы для компаний, особенно для малых и средних предприятий.
Ещё одним важным аспектом является необходимость постоянного развития навыков профессиональных бухгалтеров и аудиторов.
Основные трудности:
Сложность стандартов
Отсутствие специалистов по МСФО
Затраты на внедрение
Адаптация информационных систем
Необходимость непрерывного профессионального обучения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0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200" dirty="0">
                <a:latin typeface="Avenir Next LT Pro Demi" panose="020B0704020202020204" pitchFamily="34" charset="0"/>
              </a:rPr>
              <a:t>МСФО способствует прозрачности и сопоставимости финансовой информации
Их применение способствует привлечению иностранных инвестиций
Республика Молдова добилась прогресса в гармонизации бухгалтерского учета с международными стандартами
Развитие образования и профессии в области бухгалтерского учета имеет решающее значение для эффективного внедрения МСФО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7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În concluzie, aplicarea IFRS reprezintă un element esențial pentru dezvoltarea unui sistem financiar transparent și competitiv.</a:t>
            </a:r>
          </a:p>
          <a:p>
            <a:r>
              <a:rPr lang="ro-MD" dirty="0"/>
              <a:t>Experiența Republicii Moldova demonstrează că adoptarea standardelor internaționale contribuie la creșterea încrederii investitorilor și la integrarea economiei naționale în sistemul economic global.</a:t>
            </a:r>
          </a:p>
          <a:p>
            <a:r>
              <a:rPr lang="ro-MD" dirty="0"/>
              <a:t>De asemenea, integrarea IFRS în educație și în practica profesională este un factor important pentru dezvoltarea profesiei contabile.</a:t>
            </a:r>
          </a:p>
          <a:p>
            <a:br>
              <a:rPr lang="ro-MD" dirty="0"/>
            </a:br>
            <a:endParaRPr lang="ro-MD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2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5109525"/>
            <a:ext cx="10923934" cy="74771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EEECE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5857241"/>
            <a:ext cx="10923934" cy="3657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9C1539-FE55-754C-8140-4DE5A3D0093E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2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6" y="3981766"/>
            <a:ext cx="9424363" cy="224123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B05677CF-A118-7926-8335-C9BDFBBEBC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38505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6" y="6453002"/>
            <a:ext cx="3494314" cy="365125"/>
          </a:xfrm>
        </p:spPr>
        <p:txBody>
          <a:bodyPr/>
          <a:lstStyle/>
          <a:p>
            <a:fld id="{EBF9D5A3-011E-2448-8EA7-ED1DA93C950A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014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578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90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6" y="3981766"/>
            <a:ext cx="9424363" cy="224123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B05677CF-A118-7926-8335-C9BDFBBEBC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38505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6" y="645300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F9D5A3-011E-2448-8EA7-ED1DA93C950A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0141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5782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2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</a:defRPr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37980FC-551F-7648-B663-D4725C73371A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0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3pPr>
            <a:lvl4pPr marL="1028700" indent="-342900">
              <a:buFont typeface="+mj-lt"/>
              <a:buAutoNum type="arabicPeriod"/>
              <a:defRPr sz="1400">
                <a:solidFill>
                  <a:srgbClr val="EEECE7"/>
                </a:solidFill>
              </a:defRPr>
            </a:lvl4pPr>
            <a:lvl5pPr marL="914400" indent="0">
              <a:buFont typeface="+mj-lt"/>
              <a:buNone/>
              <a:defRPr sz="1200">
                <a:solidFill>
                  <a:srgbClr val="EEECE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07721C-58DF-ED4A-AFB2-38ECD840304F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7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8" y="634999"/>
            <a:ext cx="4156760" cy="149361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0628" y="2495334"/>
            <a:ext cx="4156760" cy="2979952"/>
          </a:xfrm>
        </p:spPr>
        <p:txBody>
          <a:bodyPr anchor="ctr">
            <a:normAutofit/>
          </a:bodyPr>
          <a:lstStyle>
            <a:lvl1pPr marL="457200" indent="-457200">
              <a:buFont typeface="+mj-lt"/>
              <a:buAutoNum type="arabicPeriod"/>
              <a:defRPr sz="2000" b="0">
                <a:solidFill>
                  <a:schemeClr val="bg2"/>
                </a:solidFill>
              </a:defRPr>
            </a:lvl1pPr>
            <a:lvl2pPr marL="228600" indent="0">
              <a:buFont typeface="+mj-lt"/>
              <a:buNone/>
              <a:defRPr sz="1800">
                <a:solidFill>
                  <a:schemeClr val="bg2"/>
                </a:solidFill>
              </a:defRPr>
            </a:lvl2pPr>
            <a:lvl3pPr marL="457200" indent="0">
              <a:buFont typeface="+mj-lt"/>
              <a:buNone/>
              <a:defRPr sz="1600">
                <a:solidFill>
                  <a:schemeClr val="bg2"/>
                </a:solidFill>
              </a:defRPr>
            </a:lvl3pPr>
            <a:lvl4pPr marL="685800" indent="0">
              <a:buFont typeface="+mj-lt"/>
              <a:buNone/>
              <a:defRPr sz="1400">
                <a:solidFill>
                  <a:srgbClr val="EEECE7"/>
                </a:solidFill>
              </a:defRPr>
            </a:lvl4pPr>
            <a:lvl5pPr marL="914400" indent="0">
              <a:buFont typeface="+mj-lt"/>
              <a:buNone/>
              <a:defRPr sz="1200">
                <a:solidFill>
                  <a:srgbClr val="EEECE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Date Placeholder 4">
            <a:extLst>
              <a:ext uri="{FF2B5EF4-FFF2-40B4-BE49-F238E27FC236}">
                <a16:creationId xmlns:a16="http://schemas.microsoft.com/office/drawing/2014/main" id="{C02E0912-74EC-6BFE-8EE5-E2826FFF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7" y="6453002"/>
            <a:ext cx="203107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855CF3-0CDC-6146-833E-B14CBD3A1129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C319B48F-3D66-C908-6D0C-EA40F575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7E01ACE0-4DE0-ECB1-531E-E0796354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2952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3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ADEB-1D4E-034B-9A9A-EEA797696EBB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1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CD63-9FC5-9546-95C0-FE78C46AB848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8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537853"/>
            <a:ext cx="4328499" cy="468514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2" y="1537853"/>
            <a:ext cx="5652468" cy="46851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1FE1-1806-F743-B3DF-DC818C5E0CFA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532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173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877456"/>
            <a:ext cx="4328498" cy="494066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877456"/>
            <a:ext cx="6209051" cy="534554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6AED-CD20-E042-9D89-B5C40BFC938F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634999"/>
            <a:ext cx="3385523" cy="558800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5935" y="634999"/>
            <a:ext cx="7152027" cy="55880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29" y="6453002"/>
            <a:ext cx="3392464" cy="365125"/>
          </a:xfrm>
        </p:spPr>
        <p:txBody>
          <a:bodyPr/>
          <a:lstStyle/>
          <a:p>
            <a:fld id="{963ECC65-EBE4-ED49-BC09-ED8715E14D2F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8"/>
            <a:ext cx="10923933" cy="111347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30" y="1748474"/>
            <a:ext cx="10923933" cy="44745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 sz="2000"/>
            </a:lvl2pPr>
            <a:lvl3pPr marL="4572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2205-A044-144F-84D4-6B27EB969208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52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D05F3-FFA6-9003-2472-7EE883F3F125}"/>
              </a:ext>
            </a:extLst>
          </p:cNvPr>
          <p:cNvSpPr/>
          <p:nvPr/>
        </p:nvSpPr>
        <p:spPr>
          <a:xfrm>
            <a:off x="-1" y="0"/>
            <a:ext cx="4969469" cy="6858000"/>
          </a:xfrm>
          <a:prstGeom prst="rect">
            <a:avLst/>
          </a:prstGeom>
          <a:solidFill>
            <a:schemeClr val="accent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01715"/>
            <a:ext cx="3771899" cy="3360096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5853" y="1001715"/>
            <a:ext cx="6202112" cy="522128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228600" indent="0">
              <a:buNone/>
              <a:defRPr>
                <a:solidFill>
                  <a:srgbClr val="212121"/>
                </a:solidFill>
              </a:defRPr>
            </a:lvl2pPr>
            <a:lvl3pPr marL="457200" indent="0">
              <a:buNone/>
              <a:defRPr>
                <a:solidFill>
                  <a:srgbClr val="212121"/>
                </a:solidFill>
              </a:defRPr>
            </a:lvl3pPr>
            <a:lvl4pPr marL="685800" indent="0">
              <a:buNone/>
              <a:defRPr>
                <a:solidFill>
                  <a:srgbClr val="212121"/>
                </a:solidFill>
              </a:defRPr>
            </a:lvl4pPr>
            <a:lvl5pPr marL="914400" indent="0">
              <a:buNone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30" y="6453002"/>
            <a:ext cx="3494314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3ECC65-EBE4-ED49-BC09-ED8715E14D2F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1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C7832F5-5743-B852-CFBD-A453688C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7" y="634998"/>
            <a:ext cx="9810752" cy="1113477"/>
          </a:xfrm>
        </p:spPr>
        <p:txBody>
          <a:bodyPr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27E-663D-7628-6197-3DD428E0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7" y="2129474"/>
            <a:ext cx="9810752" cy="409352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 sz="2000"/>
            </a:lvl2pPr>
            <a:lvl3pPr marL="4572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108DBA-B2DF-B1F4-86B4-10B43D80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9917" y="6453002"/>
            <a:ext cx="3772610" cy="365125"/>
          </a:xfrm>
        </p:spPr>
        <p:txBody>
          <a:bodyPr/>
          <a:lstStyle/>
          <a:p>
            <a:fld id="{33FB2205-A044-144F-84D4-6B27EB969208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434A56-2457-3A7F-DA99-C2DF07C2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53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527412-BB07-9FB8-4801-2558FA87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17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17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11D39F5-1C3E-0C82-7C38-50FAC164C4D7}"/>
              </a:ext>
            </a:extLst>
          </p:cNvPr>
          <p:cNvSpPr/>
          <p:nvPr/>
        </p:nvSpPr>
        <p:spPr>
          <a:xfrm rot="5400000">
            <a:off x="7975599" y="2641600"/>
            <a:ext cx="6858000" cy="1574800"/>
          </a:xfrm>
          <a:prstGeom prst="rect">
            <a:avLst/>
          </a:prstGeom>
          <a:solidFill>
            <a:schemeClr val="bg2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8" y="634998"/>
            <a:ext cx="7538418" cy="149447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0627" y="2694626"/>
            <a:ext cx="7538418" cy="35283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7" y="6421438"/>
            <a:ext cx="3494314" cy="365125"/>
          </a:xfrm>
        </p:spPr>
        <p:txBody>
          <a:bodyPr/>
          <a:lstStyle/>
          <a:p>
            <a:fld id="{98B6B797-8C96-7B40-858A-31DC30E46B99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4197" y="642143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38" y="642143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76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12" y="634999"/>
            <a:ext cx="6208788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8911" y="1915159"/>
            <a:ext cx="6209051" cy="43078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48911" y="6453002"/>
            <a:ext cx="3337584" cy="365125"/>
          </a:xfrm>
        </p:spPr>
        <p:txBody>
          <a:bodyPr/>
          <a:lstStyle/>
          <a:p>
            <a:fld id="{BFA5863C-A0B8-5146-806B-13D8F1D9F15D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3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2" y="660216"/>
            <a:ext cx="6209067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1940376"/>
            <a:ext cx="6209067" cy="42826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6B9C00-63B5-9D48-BD54-5CD50E6D1896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5812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41376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B3FD125-D624-AEDF-7CA5-B4D5FEC26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8115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53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95" y="634999"/>
            <a:ext cx="6900567" cy="88347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7395" y="1748474"/>
            <a:ext cx="6900567" cy="44745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57395" y="6453002"/>
            <a:ext cx="3494314" cy="365125"/>
          </a:xfrm>
        </p:spPr>
        <p:txBody>
          <a:bodyPr/>
          <a:lstStyle/>
          <a:p>
            <a:fld id="{704ADAB5-C8B9-EA4F-9B54-B9C671E97959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22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6595446" cy="111347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1748474"/>
            <a:ext cx="6595450" cy="4474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5D2C4BB-DA67-B545-8C46-DE9F222B5CD8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4462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0026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EFBCD2C-CE3F-48B5-7374-15896E8E2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6864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19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544" y="634999"/>
            <a:ext cx="4312418" cy="1494476"/>
          </a:xfrm>
        </p:spPr>
        <p:txBody>
          <a:bodyPr anchor="b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5480" y="2129475"/>
            <a:ext cx="4313171" cy="40935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228600" indent="0">
              <a:buNone/>
              <a:defRPr sz="1600">
                <a:solidFill>
                  <a:schemeClr val="accent4"/>
                </a:solidFill>
              </a:defRPr>
            </a:lvl2pPr>
            <a:lvl3pPr marL="457200" indent="0">
              <a:buNone/>
              <a:defRPr sz="1600">
                <a:solidFill>
                  <a:schemeClr val="accent4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D57B857B-6F63-1F48-955E-B52C073CE06D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6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53002"/>
            <a:ext cx="203107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855CF3-0CDC-6146-833E-B14CBD3A1129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8790" y="6453002"/>
            <a:ext cx="280540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4431" y="6453002"/>
            <a:ext cx="42920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E89FF669-6F70-0BBE-AEF9-386870F538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0491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5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034" y="634999"/>
            <a:ext cx="4343792" cy="1113473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097" y="2129472"/>
            <a:ext cx="4333866" cy="409352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5BA59051-2E37-B44E-3BE4-036CFCEC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4034" y="6455100"/>
            <a:ext cx="1622776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D57B857B-6F63-1F48-955E-B52C073CE06D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4869ACB0-9C5A-6BE0-8C80-D9E0A37A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73114" y="6453002"/>
            <a:ext cx="280540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C03A7A90-B1A7-F3FA-F3F7-2FFCEF01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755" y="6453002"/>
            <a:ext cx="429207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2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5" y="1129554"/>
            <a:ext cx="4389067" cy="347523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5"/>
            <a:ext cx="4389065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975B86B3-5BD1-E04D-94CB-C9396197D104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58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8"/>
            <a:ext cx="4714755" cy="111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155" y="2129475"/>
            <a:ext cx="4714755" cy="4093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228600" indent="0">
              <a:buNone/>
              <a:defRPr sz="1600">
                <a:solidFill>
                  <a:schemeClr val="accent4"/>
                </a:solidFill>
              </a:defRPr>
            </a:lvl2pPr>
            <a:lvl3pPr marL="457200" indent="0">
              <a:buNone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29" y="6453002"/>
            <a:ext cx="2031073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1F24CE17-0024-E947-9A0B-6CE584FBBF88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63F1E3-73AB-2C61-9938-4FE7FCF565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9760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25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5" y="634999"/>
            <a:ext cx="3385508" cy="1475462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582" y="2212975"/>
            <a:ext cx="3385508" cy="40100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172455" y="6453002"/>
            <a:ext cx="922372" cy="365125"/>
          </a:xfrm>
        </p:spPr>
        <p:txBody>
          <a:bodyPr/>
          <a:lstStyle/>
          <a:p>
            <a:fld id="{DDF14E10-FD0B-374B-9C00-8A777EDA3C5C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591763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28756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28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380186" cy="1475462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212975"/>
            <a:ext cx="3380186" cy="40100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228600" indent="0">
              <a:buNone/>
              <a:defRPr sz="1600"/>
            </a:lvl2pPr>
            <a:lvl3pPr marL="457200" indent="0">
              <a:buNone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30" y="6453002"/>
            <a:ext cx="106762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1924E00-0C44-1C49-925D-DDDBF73CC386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368" y="6453002"/>
            <a:ext cx="280540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5009" y="6453002"/>
            <a:ext cx="429207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F8AAA09-9D34-924D-6A0F-78D9667866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7856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02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1078992"/>
            <a:ext cx="3385508" cy="1942773"/>
          </a:xfrm>
        </p:spPr>
        <p:txBody>
          <a:bodyPr anchor="b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4" y="3099816"/>
            <a:ext cx="3385508" cy="29535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228600" indent="0">
              <a:buNone/>
              <a:defRPr sz="1600">
                <a:solidFill>
                  <a:schemeClr val="accent4"/>
                </a:solidFill>
              </a:defRPr>
            </a:lvl2pPr>
            <a:lvl3pPr marL="457200" indent="0">
              <a:buNone/>
              <a:defRPr sz="1600">
                <a:solidFill>
                  <a:schemeClr val="accent4"/>
                </a:solidFill>
              </a:defRPr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2454" y="6453002"/>
            <a:ext cx="1003659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83D5EE98-F02F-2744-8D3C-AF0227FFB7C1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3590" y="6453002"/>
            <a:ext cx="233516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755" y="6453002"/>
            <a:ext cx="429207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78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32" y="4958527"/>
            <a:ext cx="3739896" cy="1264473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958527"/>
            <a:ext cx="6208722" cy="12644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6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B263-2653-0541-BF47-C4DC4E1A75E5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5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4162318"/>
            <a:ext cx="2828932" cy="2060682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47" y="4162318"/>
            <a:ext cx="7538416" cy="206068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7C65-C299-8D48-9E06-344E064C3039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50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2828931" cy="2242190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29" y="59778"/>
            <a:ext cx="3494314" cy="365125"/>
          </a:xfrm>
        </p:spPr>
        <p:txBody>
          <a:bodyPr/>
          <a:lstStyle/>
          <a:p>
            <a:fld id="{2F0AB329-227C-D24B-9518-10762846747E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73116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757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634999"/>
            <a:ext cx="7538412" cy="224219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6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789E4D2-0090-6657-3957-76E3A7DF5D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64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634999"/>
            <a:ext cx="10923933" cy="938968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912" y="1828801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097" y="1828801"/>
            <a:ext cx="4333865" cy="4394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FFD0-5877-974E-8763-5E65A5A0C616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87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634999"/>
            <a:ext cx="4714883" cy="1367536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8" y="2181352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98" y="634999"/>
            <a:ext cx="5652464" cy="55880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BF1F40F-A1B9-304C-BB24-0A8B44048542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1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634999"/>
            <a:ext cx="3768109" cy="136911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8" y="2181352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2" y="634999"/>
            <a:ext cx="6595440" cy="55880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E6FB-EB11-4F48-B051-ECD85CC4C2D1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634998"/>
            <a:ext cx="4528174" cy="3726813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728526"/>
            <a:ext cx="4528174" cy="152597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4030" y="6453002"/>
            <a:ext cx="1951777" cy="365125"/>
          </a:xfrm>
        </p:spPr>
        <p:txBody>
          <a:bodyPr/>
          <a:lstStyle/>
          <a:p>
            <a:fld id="{EB2FD61D-E394-764E-8C81-698A049422CE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80262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35903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883B58F2-F2D6-81F9-E650-151885974C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0705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230" y="1001714"/>
            <a:ext cx="4158148" cy="1875475"/>
          </a:xfrm>
        </p:spPr>
        <p:txBody>
          <a:bodyPr anchor="b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blipFill dpi="0" rotWithShape="1">
            <a:blip r:embed="rId2">
              <a:alphaModFix amt="60000"/>
            </a:blip>
            <a:srcRect/>
            <a:stretch>
              <a:fillRect l="-1" r="-845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3095" y="3242950"/>
            <a:ext cx="4158283" cy="22323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09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D57B857B-6F63-1F48-955E-B52C073CE06D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530" y="6453002"/>
            <a:ext cx="280540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171" y="6453002"/>
            <a:ext cx="429207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93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9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7" y="1001715"/>
            <a:ext cx="4156761" cy="1874520"/>
          </a:xfrm>
        </p:spPr>
        <p:txBody>
          <a:bodyPr lIns="0"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0628" y="3242950"/>
            <a:ext cx="4156760" cy="2232336"/>
          </a:xfrm>
        </p:spPr>
        <p:txBody>
          <a:bodyPr lIns="0" anchor="t">
            <a:normAutofit/>
          </a:bodyPr>
          <a:lstStyle>
            <a:lvl1pPr marL="0" indent="0">
              <a:buFont typeface="+mj-lt"/>
              <a:buNone/>
              <a:defRPr sz="1600">
                <a:solidFill>
                  <a:schemeClr val="bg2"/>
                </a:solidFill>
              </a:defRPr>
            </a:lvl1pPr>
            <a:lvl2pPr marL="228600" indent="0">
              <a:buFont typeface="+mj-lt"/>
              <a:buNone/>
              <a:defRPr sz="1800">
                <a:solidFill>
                  <a:srgbClr val="EEECE7"/>
                </a:solidFill>
              </a:defRPr>
            </a:lvl2pPr>
            <a:lvl3pPr marL="457200" indent="0">
              <a:buFont typeface="+mj-lt"/>
              <a:buNone/>
              <a:defRPr sz="1600">
                <a:solidFill>
                  <a:srgbClr val="EEECE7"/>
                </a:solidFill>
              </a:defRPr>
            </a:lvl3pPr>
            <a:lvl4pPr marL="685800" indent="0">
              <a:buFont typeface="+mj-lt"/>
              <a:buNone/>
              <a:defRPr sz="1400">
                <a:solidFill>
                  <a:srgbClr val="EEECE7"/>
                </a:solidFill>
              </a:defRPr>
            </a:lvl4pPr>
            <a:lvl5pPr marL="914400" indent="0">
              <a:buFont typeface="+mj-lt"/>
              <a:buNone/>
              <a:defRPr sz="1200">
                <a:solidFill>
                  <a:srgbClr val="EEECE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4">
            <a:extLst>
              <a:ext uri="{FF2B5EF4-FFF2-40B4-BE49-F238E27FC236}">
                <a16:creationId xmlns:a16="http://schemas.microsoft.com/office/drawing/2014/main" id="{C02E0912-74EC-6BFE-8EE5-E2826FFF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7" y="6453002"/>
            <a:ext cx="203107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855CF3-0CDC-6146-833E-B14CBD3A1129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C319B48F-3D66-C908-6D0C-EA40F575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7E01ACE0-4DE0-ECB1-531E-E0796354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2952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9" y="4718304"/>
            <a:ext cx="6209075" cy="1353312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634999"/>
            <a:ext cx="10923934" cy="430276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0" b="1" i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E7096D-ECC9-704C-B459-3FE0DBD114B3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02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2" y="4809744"/>
            <a:ext cx="7924802" cy="1408177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640079"/>
            <a:ext cx="10381129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1" i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DD35398-EB28-174B-A40C-D96FB403AA79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61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80" y="4809744"/>
            <a:ext cx="7152034" cy="1408177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640079"/>
            <a:ext cx="10923933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1" i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7370EA1-5BA4-AC47-BAC7-9DC01D8C75BF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95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7A3088-1CC6-BE54-7A62-79A3F16EC6E9}"/>
              </a:ext>
            </a:extLst>
          </p:cNvPr>
          <p:cNvSpPr/>
          <p:nvPr/>
        </p:nvSpPr>
        <p:spPr>
          <a:xfrm>
            <a:off x="0" y="4728526"/>
            <a:ext cx="12192000" cy="21294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6" y="5099669"/>
            <a:ext cx="8481387" cy="756615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000" b="0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90626" y="1381760"/>
            <a:ext cx="8481387" cy="298005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0" b="1" i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6" y="6453002"/>
            <a:ext cx="3494314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E7096D-ECC9-704C-B459-3FE0DBD114B3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716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806" y="6453002"/>
            <a:ext cx="42920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66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634999"/>
            <a:ext cx="8095017" cy="5588002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5000" b="0"/>
            </a:lvl1pPr>
            <a:lvl2pPr marL="228600" indent="0">
              <a:lnSpc>
                <a:spcPct val="80000"/>
              </a:lnSpc>
              <a:buNone/>
              <a:defRPr sz="4800" b="0"/>
            </a:lvl2pPr>
            <a:lvl3pPr marL="457200" indent="0">
              <a:lnSpc>
                <a:spcPct val="80000"/>
              </a:lnSpc>
              <a:buNone/>
              <a:defRPr sz="4400" b="0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add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ABF-89DB-3F47-B027-BF3E61AFFB8D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7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929384"/>
            <a:ext cx="8095017" cy="414223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5000" b="0"/>
            </a:lvl1pPr>
            <a:lvl2pPr marL="228600" indent="0">
              <a:lnSpc>
                <a:spcPct val="80000"/>
              </a:lnSpc>
              <a:buNone/>
              <a:defRPr sz="4400" b="0"/>
            </a:lvl2pPr>
            <a:lvl3pPr marL="457200" indent="0">
              <a:lnSpc>
                <a:spcPct val="80000"/>
              </a:lnSpc>
              <a:buNone/>
              <a:defRPr sz="4000" b="0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add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3CBE-3A6D-5549-8694-6C42B456079C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92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634998"/>
            <a:ext cx="8095017" cy="55880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5000" b="0"/>
            </a:lvl1pPr>
            <a:lvl2pPr marL="228600" indent="0">
              <a:lnSpc>
                <a:spcPct val="80000"/>
              </a:lnSpc>
              <a:buNone/>
              <a:defRPr sz="4400" b="0"/>
            </a:lvl2pPr>
            <a:lvl3pPr marL="457200" indent="0">
              <a:lnSpc>
                <a:spcPct val="80000"/>
              </a:lnSpc>
              <a:buNone/>
              <a:defRPr sz="4000" b="0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add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DC33-792D-BF4E-9DE7-199C5B30538C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232E05-ABB8-BE6D-4573-761B2737EAE0}"/>
              </a:ext>
            </a:extLst>
          </p:cNvPr>
          <p:cNvSpPr/>
          <p:nvPr/>
        </p:nvSpPr>
        <p:spPr>
          <a:xfrm rot="-10800000">
            <a:off x="0" y="5473700"/>
            <a:ext cx="12192000" cy="1384299"/>
          </a:xfrm>
          <a:prstGeom prst="rect">
            <a:avLst/>
          </a:prstGeom>
          <a:solidFill>
            <a:schemeClr val="accent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24662" y="1001715"/>
            <a:ext cx="8542687" cy="410781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000" b="0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add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4662" y="6453002"/>
            <a:ext cx="3494314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DD3CBE-3A6D-5549-8694-6C42B456079C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490" y="6453002"/>
            <a:ext cx="280540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8131" y="6453002"/>
            <a:ext cx="42920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0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30B334-E396-5C4C-43D3-2A48CE284D4B}"/>
              </a:ext>
            </a:extLst>
          </p:cNvPr>
          <p:cNvSpPr/>
          <p:nvPr/>
        </p:nvSpPr>
        <p:spPr>
          <a:xfrm>
            <a:off x="8729046" y="2877190"/>
            <a:ext cx="3462954" cy="2980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Picture Placeholder 10">
            <a:extLst>
              <a:ext uri="{FF2B5EF4-FFF2-40B4-BE49-F238E27FC236}">
                <a16:creationId xmlns:a16="http://schemas.microsoft.com/office/drawing/2014/main" id="{6E5507DD-C973-C66D-E3C6-62510D0C11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5861050 h 6858000"/>
              <a:gd name="connsiteX1" fmla="*/ 12192000 w 12192000"/>
              <a:gd name="connsiteY1" fmla="*/ 586105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2876550 h 6858000"/>
              <a:gd name="connsiteX7" fmla="*/ 0 w 12192000"/>
              <a:gd name="connsiteY7" fmla="*/ 28765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5861050"/>
                </a:moveTo>
                <a:lnTo>
                  <a:pt x="12192000" y="586105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6" y="3627120"/>
            <a:ext cx="6981822" cy="1482404"/>
          </a:xfrm>
        </p:spPr>
        <p:txBody>
          <a:bodyPr lIns="0" tIns="0" rIns="0" bIns="0" anchor="b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5429" y="3242949"/>
            <a:ext cx="2442535" cy="1866575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90626" y="6453002"/>
            <a:ext cx="3494314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C12C21-8A94-AC4F-B16A-3379E3B15E57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2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4661" y="5431536"/>
            <a:ext cx="8790327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7004" y="1188720"/>
            <a:ext cx="9037985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2871E99-B1AF-2544-8ABC-7E96B52AD80C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98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04" y="5349240"/>
            <a:ext cx="9037985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7004" y="1344168"/>
            <a:ext cx="9037985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1" i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09CB95A-28A9-764B-82F3-523AFC520B08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84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0" y="5669280"/>
            <a:ext cx="8881973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097280"/>
            <a:ext cx="9037986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1" i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4FF7E46-5096-014D-BC27-4A461B337064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63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0627" y="5109526"/>
            <a:ext cx="9810752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496190"/>
            <a:ext cx="10086979" cy="1865621"/>
          </a:xfrm>
        </p:spPr>
        <p:txBody>
          <a:bodyPr anchor="b">
            <a:normAutofit/>
          </a:bodyPr>
          <a:lstStyle>
            <a:lvl1pPr marL="438912" indent="-438912">
              <a:lnSpc>
                <a:spcPct val="85000"/>
              </a:lnSpc>
              <a:spcBef>
                <a:spcPts val="0"/>
              </a:spcBef>
              <a:buNone/>
              <a:defRPr sz="6000" b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B2A5AD-D5FE-CAFA-CA21-CF7AA15D171E}"/>
              </a:ext>
            </a:extLst>
          </p:cNvPr>
          <p:cNvSpPr/>
          <p:nvPr/>
        </p:nvSpPr>
        <p:spPr>
          <a:xfrm rot="-10800000">
            <a:off x="0" y="1"/>
            <a:ext cx="12192000" cy="1384299"/>
          </a:xfrm>
          <a:prstGeom prst="rect">
            <a:avLst/>
          </a:prstGeom>
          <a:solidFill>
            <a:schemeClr val="tx2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453002"/>
            <a:ext cx="3494314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2871E99-B1AF-2544-8ABC-7E96B52AD80C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531" y="6453002"/>
            <a:ext cx="280540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172" y="6453002"/>
            <a:ext cx="429207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20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8"/>
            <a:ext cx="10923932" cy="1113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1748476"/>
            <a:ext cx="5266091" cy="44745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Next LT Pro Light" panose="020B0304020202020204" pitchFamily="34" charset="77"/>
              </a:defRPr>
            </a:lvl1pPr>
            <a:lvl2pPr marL="228600" indent="0">
              <a:buNone/>
              <a:defRPr sz="1600" b="0" i="0">
                <a:latin typeface="Avenir Next LT Pro Light" panose="020B0304020202020204" pitchFamily="34" charset="77"/>
              </a:defRPr>
            </a:lvl2pPr>
            <a:lvl3pPr marL="457200" indent="0">
              <a:buNone/>
              <a:defRPr sz="1600" b="0" i="0">
                <a:latin typeface="Avenir Next LT Pro Light" panose="020B0304020202020204" pitchFamily="34" charset="77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9" y="1748476"/>
            <a:ext cx="5271461" cy="44745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Next LT Pro Light" panose="020B0304020202020204" pitchFamily="34" charset="77"/>
              </a:defRPr>
            </a:lvl1pPr>
            <a:lvl2pPr marL="228600" indent="0">
              <a:buNone/>
              <a:defRPr sz="1600" b="0" i="0">
                <a:latin typeface="Avenir Next LT Pro Light" panose="020B0304020202020204" pitchFamily="34" charset="77"/>
              </a:defRPr>
            </a:lvl2pPr>
            <a:lvl3pPr marL="457200" indent="0">
              <a:buNone/>
              <a:defRPr sz="1600" b="0" i="0">
                <a:latin typeface="Avenir Next LT Pro Light" panose="020B0304020202020204" pitchFamily="34" charset="77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B797-8C96-7B40-858A-31DC30E46B99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63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11D39F5-1C3E-0C82-7C38-50FAC164C4D7}"/>
              </a:ext>
            </a:extLst>
          </p:cNvPr>
          <p:cNvSpPr/>
          <p:nvPr/>
        </p:nvSpPr>
        <p:spPr>
          <a:xfrm rot="5400000">
            <a:off x="-2641600" y="2641600"/>
            <a:ext cx="6858000" cy="1574800"/>
          </a:xfrm>
          <a:prstGeom prst="rect">
            <a:avLst/>
          </a:prstGeom>
          <a:solidFill>
            <a:schemeClr val="tx2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79" y="634998"/>
            <a:ext cx="8481399" cy="149447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4" y="2726190"/>
            <a:ext cx="3771900" cy="27490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4097" y="2726190"/>
            <a:ext cx="3777282" cy="27490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965" y="6453002"/>
            <a:ext cx="3494314" cy="365125"/>
          </a:xfrm>
        </p:spPr>
        <p:txBody>
          <a:bodyPr/>
          <a:lstStyle/>
          <a:p>
            <a:fld id="{98B6B797-8C96-7B40-858A-31DC30E46B99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530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171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91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95" y="634999"/>
            <a:ext cx="10897465" cy="1113475"/>
          </a:xfrm>
        </p:spPr>
        <p:txBody>
          <a:bodyPr/>
          <a:lstStyle>
            <a:lvl1pPr>
              <a:defRPr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8" y="1685735"/>
            <a:ext cx="5266085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none" baseline="0">
                <a:latin typeface="Avenir Next LT Pro Demi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2387600"/>
            <a:ext cx="5266085" cy="38354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Next LT Pro" panose="020B0504020202020204" pitchFamily="34" charset="77"/>
              </a:defRPr>
            </a:lvl1pPr>
            <a:lvl2pPr marL="228600" indent="0">
              <a:buNone/>
              <a:defRPr sz="1600" b="0" i="0">
                <a:latin typeface="Avenir Next LT Pro" panose="020B0504020202020204" pitchFamily="34" charset="77"/>
              </a:defRPr>
            </a:lvl2pPr>
            <a:lvl3pPr marL="457200" indent="0">
              <a:buNone/>
              <a:defRPr sz="1600" b="0" i="0">
                <a:latin typeface="Avenir Next LT Pro" panose="020B0504020202020204" pitchFamily="34" charset="77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498" y="1685735"/>
            <a:ext cx="5271463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none" baseline="0">
                <a:latin typeface="Avenir Next LT Pro Demi" panose="020B0504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0" y="2387600"/>
            <a:ext cx="5271462" cy="38354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Next LT Pro" panose="020B0504020202020204" pitchFamily="34" charset="77"/>
              </a:defRPr>
            </a:lvl1pPr>
            <a:lvl2pPr marL="228600" indent="0">
              <a:buNone/>
              <a:defRPr sz="1600" b="0" i="0">
                <a:latin typeface="Avenir Next LT Pro" panose="020B0504020202020204" pitchFamily="34" charset="77"/>
              </a:defRPr>
            </a:lvl2pPr>
            <a:lvl3pPr marL="457200" indent="0">
              <a:buNone/>
              <a:defRPr sz="1600" b="0" i="0">
                <a:latin typeface="Avenir Next LT Pro" panose="020B0504020202020204" pitchFamily="34" charset="77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6317-D46A-0048-A871-AEF9DE49A7CF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86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1185-F2DE-8040-8984-4BB660A07A30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18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DBD-4F70-7340-AA85-2018E3C9401A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75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634999"/>
            <a:ext cx="3771908" cy="1488134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8" y="2495234"/>
            <a:ext cx="3771908" cy="372776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527" y="634999"/>
            <a:ext cx="6595435" cy="55880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600"/>
            </a:lvl2pPr>
            <a:lvl3pPr marL="457200" indent="0">
              <a:buNone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1322-2C70-6641-9F75-CA20FA3485FD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9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634999"/>
            <a:ext cx="7538425" cy="3549440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8" y="4473553"/>
            <a:ext cx="715204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B47E-82E0-3845-BBEC-EA5A4D477986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70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634998"/>
            <a:ext cx="3771908" cy="2242191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968" y="2877189"/>
            <a:ext cx="3761368" cy="3345811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172F-8B87-C246-AF2A-44BADFF81A4F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02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7322954" cy="2607951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479" y="3615051"/>
            <a:ext cx="10861669" cy="26079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2000"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E46D60-4824-2B46-A429-6FFFC876163D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6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627318"/>
            <a:ext cx="8481400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157" y="3622674"/>
            <a:ext cx="8481271" cy="127961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49DCBF9-491D-F34D-B5AD-D621777F4E56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8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C7910A-FDD4-CFB6-5D08-8738CFD7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80" y="1001715"/>
            <a:ext cx="8481399" cy="1875475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9980" y="3594099"/>
            <a:ext cx="8481400" cy="274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 sz="2000"/>
            </a:lvl2pPr>
            <a:lvl3pPr marL="457200" indent="0">
              <a:buNone/>
              <a:defRPr sz="2000"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9979" y="6453002"/>
            <a:ext cx="3494314" cy="365125"/>
          </a:xfrm>
        </p:spPr>
        <p:txBody>
          <a:bodyPr/>
          <a:lstStyle/>
          <a:p>
            <a:fld id="{7DE46D60-4824-2B46-A429-6FFFC876163D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53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17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C3DD8A-D366-C703-9E6F-DD3DBC4C8F89}"/>
              </a:ext>
            </a:extLst>
          </p:cNvPr>
          <p:cNvSpPr/>
          <p:nvPr/>
        </p:nvSpPr>
        <p:spPr>
          <a:xfrm rot="5400000">
            <a:off x="-2641600" y="2641600"/>
            <a:ext cx="6858000" cy="1574800"/>
          </a:xfrm>
          <a:prstGeom prst="rect">
            <a:avLst/>
          </a:prstGeom>
          <a:solidFill>
            <a:schemeClr val="bg2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97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854239"/>
            <a:ext cx="8095016" cy="359262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09" y="4617138"/>
            <a:ext cx="8095015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E9F3-5B47-F74C-AF17-7545C3075BA9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4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4D65-9F66-8B4B-99E1-04D718E2D598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8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748474"/>
            <a:ext cx="7739086" cy="4474526"/>
          </a:xfrm>
        </p:spPr>
        <p:txBody>
          <a:bodyPr anchor="b">
            <a:normAutofit/>
          </a:bodyPr>
          <a:lstStyle>
            <a:lvl1pPr algn="l">
              <a:defRPr sz="7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F9D5A3-011E-2448-8EA7-ED1DA93C950A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1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029" y="6453002"/>
            <a:ext cx="34943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accent4"/>
                </a:solidFill>
                <a:latin typeface="+mn-lt"/>
              </a:defRPr>
            </a:lvl1pPr>
          </a:lstStyle>
          <a:p>
            <a:fld id="{751CB43A-CDDD-6A4B-A6FC-B11CEFA147CB}" type="datetime1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73114" y="6453002"/>
            <a:ext cx="280540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755" y="6453002"/>
            <a:ext cx="4292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accent4"/>
                </a:solidFill>
                <a:latin typeface="+mn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9" y="1748474"/>
            <a:ext cx="10923933" cy="4474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8"/>
            <a:ext cx="10923934" cy="111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2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39" r:id="rId21"/>
    <p:sldLayoutId id="2147484091" r:id="rId22"/>
    <p:sldLayoutId id="2147484058" r:id="rId23"/>
    <p:sldLayoutId id="2147484059" r:id="rId24"/>
    <p:sldLayoutId id="2147484060" r:id="rId25"/>
    <p:sldLayoutId id="2147484061" r:id="rId26"/>
    <p:sldLayoutId id="2147484062" r:id="rId27"/>
    <p:sldLayoutId id="2147484063" r:id="rId28"/>
    <p:sldLayoutId id="2147484064" r:id="rId29"/>
    <p:sldLayoutId id="2147484065" r:id="rId30"/>
    <p:sldLayoutId id="2147484066" r:id="rId31"/>
    <p:sldLayoutId id="2147484067" r:id="rId32"/>
    <p:sldLayoutId id="2147484068" r:id="rId33"/>
    <p:sldLayoutId id="2147484069" r:id="rId34"/>
    <p:sldLayoutId id="2147484070" r:id="rId35"/>
    <p:sldLayoutId id="2147484071" r:id="rId36"/>
    <p:sldLayoutId id="2147484072" r:id="rId37"/>
    <p:sldLayoutId id="2147484073" r:id="rId38"/>
    <p:sldLayoutId id="2147484074" r:id="rId39"/>
    <p:sldLayoutId id="2147484075" r:id="rId40"/>
    <p:sldLayoutId id="2147484076" r:id="rId41"/>
    <p:sldLayoutId id="2147484077" r:id="rId42"/>
    <p:sldLayoutId id="2147484078" r:id="rId43"/>
    <p:sldLayoutId id="2147484079" r:id="rId44"/>
    <p:sldLayoutId id="2147484080" r:id="rId45"/>
    <p:sldLayoutId id="2147484081" r:id="rId46"/>
    <p:sldLayoutId id="2147484082" r:id="rId47"/>
    <p:sldLayoutId id="2147484083" r:id="rId48"/>
    <p:sldLayoutId id="2147484084" r:id="rId49"/>
    <p:sldLayoutId id="2147484085" r:id="rId50"/>
    <p:sldLayoutId id="2147484086" r:id="rId51"/>
    <p:sldLayoutId id="2147484087" r:id="rId52"/>
    <p:sldLayoutId id="2147484088" r:id="rId53"/>
    <p:sldLayoutId id="2147484089" r:id="rId54"/>
    <p:sldLayoutId id="2147484090" r:id="rId55"/>
    <p:sldLayoutId id="2147484092" r:id="rId56"/>
    <p:sldLayoutId id="2147484093" r:id="rId57"/>
    <p:sldLayoutId id="2147484094" r:id="rId58"/>
    <p:sldLayoutId id="2147484095" r:id="rId59"/>
    <p:sldLayoutId id="2147484096" r:id="rId60"/>
    <p:sldLayoutId id="2147484097" r:id="rId61"/>
    <p:sldLayoutId id="2147484099" r:id="rId62"/>
    <p:sldLayoutId id="2147484098" r:id="rId6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800" b="1" kern="1200" spc="20" baseline="0">
          <a:solidFill>
            <a:schemeClr val="accent4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4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4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20" baseline="0">
          <a:solidFill>
            <a:schemeClr val="accent4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4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" baseline="0">
          <a:solidFill>
            <a:schemeClr val="accent4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venir Next LT Pro Light" panose="020B0304020202020204" pitchFamily="34" charset="77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venir Next LT Pro Light" panose="020B03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the sidewalk">
            <a:extLst>
              <a:ext uri="{FF2B5EF4-FFF2-40B4-BE49-F238E27FC236}">
                <a16:creationId xmlns:a16="http://schemas.microsoft.com/office/drawing/2014/main" id="{B3D2A9F4-5054-8973-491F-3B916CFA427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57989-07E4-B482-9F2A-EBF670F7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49218"/>
            <a:ext cx="8712926" cy="36641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internațională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și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experiența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Republicii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Moldova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în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aplicarea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IFRS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F5F8-0028-8636-5006-5D5C52B3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3149" y="2997926"/>
            <a:ext cx="3278777" cy="27627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Georgeta Covaliov</a:t>
            </a:r>
          </a:p>
          <a:p>
            <a:r>
              <a:rPr lang="en-US" b="1" dirty="0"/>
              <a:t>Chairman  ICFM &amp; ICB Romania, Moldova International Council ICB, auditor, expert IFRS, Financial Management, participant in EU global project programs.</a:t>
            </a:r>
          </a:p>
        </p:txBody>
      </p:sp>
    </p:spTree>
    <p:extLst>
      <p:ext uri="{BB962C8B-B14F-4D97-AF65-F5344CB8AC3E}">
        <p14:creationId xmlns:p14="http://schemas.microsoft.com/office/powerpoint/2010/main" val="177383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group of people walking in a subway">
            <a:extLst>
              <a:ext uri="{FF2B5EF4-FFF2-40B4-BE49-F238E27FC236}">
                <a16:creationId xmlns:a16="http://schemas.microsoft.com/office/drawing/2014/main" id="{AC034648-54BF-9F83-4240-FAD885A284F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A87EA-8BB3-79C6-656A-1A8ABD658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6" y="3242949"/>
            <a:ext cx="6981822" cy="186657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ABC09-3E1D-AE44-B4F8-562D8E4A4B00}"/>
              </a:ext>
            </a:extLst>
          </p:cNvPr>
          <p:cNvSpPr txBox="1"/>
          <p:nvPr/>
        </p:nvSpPr>
        <p:spPr>
          <a:xfrm>
            <a:off x="8871439" y="2998177"/>
            <a:ext cx="315093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000" b="1" dirty="0">
                <a:solidFill>
                  <a:srgbClr val="FF0000"/>
                </a:solidFill>
              </a:rPr>
              <a:t>Georgeta Covaliov</a:t>
            </a:r>
          </a:p>
          <a:p>
            <a:r>
              <a:rPr lang="ro-MD" b="1" dirty="0"/>
              <a:t>Chairman  ICFM &amp; ICB Romania, Moldova International Council ICB, auditor, expert IFRS, Financial Management, participant in EU global project programs.</a:t>
            </a:r>
          </a:p>
        </p:txBody>
      </p:sp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D9FB-B08B-6550-BEBF-B4307419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76" y="233946"/>
            <a:ext cx="4156760" cy="747715"/>
          </a:xfrm>
        </p:spPr>
        <p:txBody>
          <a:bodyPr/>
          <a:lstStyle/>
          <a:p>
            <a:r>
              <a:rPr lang="en-US" dirty="0"/>
              <a:t>IFRS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7904-BA22-561E-1DE0-8E716FCEA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89" y="981661"/>
            <a:ext cx="5629927" cy="2171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Elaborate de IASB</a:t>
            </a:r>
          </a:p>
          <a:p>
            <a:pPr marL="0" indent="0">
              <a:buNone/>
            </a:pPr>
            <a:r>
              <a:rPr lang="en-US" sz="3200" b="1" dirty="0" err="1"/>
              <a:t>Introduse</a:t>
            </a:r>
            <a:r>
              <a:rPr lang="en-US" sz="3200" b="1" dirty="0"/>
              <a:t> </a:t>
            </a:r>
            <a:r>
              <a:rPr lang="en-US" sz="3200" b="1" dirty="0" err="1"/>
              <a:t>oficial</a:t>
            </a:r>
            <a:r>
              <a:rPr lang="en-US" sz="3200" b="1" dirty="0"/>
              <a:t> in 2001</a:t>
            </a:r>
          </a:p>
          <a:p>
            <a:pPr marL="0" indent="0">
              <a:buNone/>
            </a:pPr>
            <a:r>
              <a:rPr lang="en-US" sz="3200" b="1" dirty="0" err="1"/>
              <a:t>Utilizate</a:t>
            </a:r>
            <a:r>
              <a:rPr lang="en-US" sz="3200" b="1" dirty="0"/>
              <a:t> in </a:t>
            </a:r>
            <a:r>
              <a:rPr lang="en-US" sz="3200" b="1" dirty="0" err="1"/>
              <a:t>peste</a:t>
            </a:r>
            <a:r>
              <a:rPr lang="en-US" sz="3200" b="1" dirty="0"/>
              <a:t> 140 de </a:t>
            </a:r>
            <a:r>
              <a:rPr lang="en-US" sz="3200" b="1" dirty="0" err="1"/>
              <a:t>jurisdictii</a:t>
            </a:r>
            <a:endParaRPr lang="en-US" sz="3200" b="1" dirty="0"/>
          </a:p>
        </p:txBody>
      </p:sp>
      <p:pic>
        <p:nvPicPr>
          <p:cNvPr id="24" name="Picture Placeholder 23" descr="A group of yellow taxi cabs on a street">
            <a:extLst>
              <a:ext uri="{FF2B5EF4-FFF2-40B4-BE49-F238E27FC236}">
                <a16:creationId xmlns:a16="http://schemas.microsoft.com/office/drawing/2014/main" id="{2DA944FF-88B2-91C2-C93D-71CA568050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/>
        </p:blipFill>
        <p:spPr>
          <a:xfrm>
            <a:off x="6092952" y="0"/>
            <a:ext cx="6099048" cy="6858000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94D05-2D35-55AA-C355-FF9BA48EFDFF}"/>
              </a:ext>
            </a:extLst>
          </p:cNvPr>
          <p:cNvSpPr txBox="1">
            <a:spLocks/>
          </p:cNvSpPr>
          <p:nvPr/>
        </p:nvSpPr>
        <p:spPr>
          <a:xfrm>
            <a:off x="376836" y="4182979"/>
            <a:ext cx="5519640" cy="29799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104000"/>
              </a:lnSpc>
              <a:spcBef>
                <a:spcPts val="1000"/>
              </a:spcBef>
              <a:buFont typeface="+mj-lt"/>
              <a:buAutoNum type="arabicPeriod"/>
              <a:defRPr sz="2000" b="0" i="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4000"/>
              </a:lnSpc>
              <a:spcBef>
                <a:spcPts val="500"/>
              </a:spcBef>
              <a:buFont typeface="+mj-lt"/>
              <a:buNone/>
              <a:defRPr sz="1800" b="0" i="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4000"/>
              </a:lnSpc>
              <a:spcBef>
                <a:spcPts val="500"/>
              </a:spcBef>
              <a:buFont typeface="+mj-lt"/>
              <a:buNone/>
              <a:defRPr sz="1600" b="0" i="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defRPr sz="1400" b="0" i="0" kern="1200">
                <a:solidFill>
                  <a:srgbClr val="EEECE7"/>
                </a:solidFill>
                <a:latin typeface="Avenir Next LT Pro Light" panose="020B0304020202020204" pitchFamily="34" charset="77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defRPr sz="1200" b="0" i="0" kern="1200">
                <a:solidFill>
                  <a:srgbClr val="EEECE7"/>
                </a:solidFill>
                <a:latin typeface="Avenir Next LT Pro Light" panose="020B03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/>
              <a:t>comparabilitate</a:t>
            </a:r>
            <a:r>
              <a:rPr lang="en-US" sz="3200" b="1" dirty="0"/>
              <a:t> </a:t>
            </a:r>
            <a:r>
              <a:rPr lang="en-US" sz="3200" b="1" dirty="0" err="1"/>
              <a:t>globală</a:t>
            </a:r>
            <a:endParaRPr lang="en-US" sz="3200" b="1" dirty="0"/>
          </a:p>
          <a:p>
            <a:r>
              <a:rPr lang="en-US" sz="3200" b="1" dirty="0" err="1"/>
              <a:t>creșterea</a:t>
            </a:r>
            <a:r>
              <a:rPr lang="en-US" sz="3200" b="1" dirty="0"/>
              <a:t> </a:t>
            </a:r>
            <a:r>
              <a:rPr lang="en-US" sz="3200" b="1" dirty="0" err="1"/>
              <a:t>investițiilor</a:t>
            </a:r>
            <a:endParaRPr lang="en-US" sz="3200" b="1" dirty="0"/>
          </a:p>
          <a:p>
            <a:r>
              <a:rPr lang="en-US" sz="3200" b="1" dirty="0" err="1"/>
              <a:t>transparență</a:t>
            </a:r>
            <a:r>
              <a:rPr lang="en-US" sz="3200" b="1" dirty="0"/>
              <a:t> </a:t>
            </a:r>
            <a:r>
              <a:rPr lang="en-US" sz="3200" b="1" dirty="0" err="1"/>
              <a:t>financiară</a:t>
            </a:r>
            <a:endParaRPr lang="en-US" sz="32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2F4804-6208-3923-9DA1-01403B8F02E5}"/>
              </a:ext>
            </a:extLst>
          </p:cNvPr>
          <p:cNvSpPr txBox="1">
            <a:spLocks/>
          </p:cNvSpPr>
          <p:nvPr/>
        </p:nvSpPr>
        <p:spPr>
          <a:xfrm>
            <a:off x="376836" y="3455106"/>
            <a:ext cx="5837434" cy="7477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 spc="20" baseline="0">
                <a:solidFill>
                  <a:schemeClr val="bg2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OBIECTIVUL IFRS</a:t>
            </a:r>
          </a:p>
        </p:txBody>
      </p:sp>
    </p:spTree>
    <p:extLst>
      <p:ext uri="{BB962C8B-B14F-4D97-AF65-F5344CB8AC3E}">
        <p14:creationId xmlns:p14="http://schemas.microsoft.com/office/powerpoint/2010/main" val="15451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7084-C959-6935-0D99-455326A78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6" y="3981766"/>
            <a:ext cx="9424363" cy="2241234"/>
          </a:xfrm>
        </p:spPr>
        <p:txBody>
          <a:bodyPr/>
          <a:lstStyle/>
          <a:p>
            <a:r>
              <a:rPr lang="en-US" dirty="0" err="1"/>
              <a:t>Implementarea</a:t>
            </a:r>
            <a:r>
              <a:rPr lang="en-US" dirty="0"/>
              <a:t> IFRS </a:t>
            </a:r>
            <a:r>
              <a:rPr lang="en-US" dirty="0" err="1"/>
              <a:t>în</a:t>
            </a:r>
            <a:r>
              <a:rPr lang="en-US" dirty="0"/>
              <a:t> Republica Moldova</a:t>
            </a:r>
          </a:p>
        </p:txBody>
      </p:sp>
      <p:pic>
        <p:nvPicPr>
          <p:cNvPr id="14" name="Picture Placeholder 13" descr="A group of people crossing a street">
            <a:extLst>
              <a:ext uri="{FF2B5EF4-FFF2-40B4-BE49-F238E27FC236}">
                <a16:creationId xmlns:a16="http://schemas.microsoft.com/office/drawing/2014/main" id="{786FAFD7-EF2D-E331-DB21-90A4369D3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 b="86"/>
          <a:stretch/>
        </p:blipFill>
        <p:spPr>
          <a:xfrm>
            <a:off x="-1" y="0"/>
            <a:ext cx="12192000" cy="3385050"/>
          </a:xfrm>
        </p:spPr>
      </p:pic>
    </p:spTree>
    <p:extLst>
      <p:ext uri="{BB962C8B-B14F-4D97-AF65-F5344CB8AC3E}">
        <p14:creationId xmlns:p14="http://schemas.microsoft.com/office/powerpoint/2010/main" val="175188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072A-5F3E-FB56-A498-3CACC2BC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95" y="0"/>
            <a:ext cx="5035313" cy="16353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Implementarea</a:t>
            </a:r>
            <a:r>
              <a:rPr lang="en-US" dirty="0"/>
              <a:t> IFRS </a:t>
            </a:r>
            <a:br>
              <a:rPr lang="en-US" dirty="0"/>
            </a:br>
            <a:r>
              <a:rPr lang="en-US" dirty="0" err="1"/>
              <a:t>în</a:t>
            </a:r>
            <a:r>
              <a:rPr lang="en-US" dirty="0"/>
              <a:t> Republica Moldova</a:t>
            </a:r>
          </a:p>
        </p:txBody>
      </p:sp>
      <p:pic>
        <p:nvPicPr>
          <p:cNvPr id="39" name="Picture Placeholder 38" descr="A group of orange chairs in a circle">
            <a:extLst>
              <a:ext uri="{FF2B5EF4-FFF2-40B4-BE49-F238E27FC236}">
                <a16:creationId xmlns:a16="http://schemas.microsoft.com/office/drawing/2014/main" id="{5893A294-BB09-2881-F3FC-8CDBA961E3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096000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E842F-FDC7-B259-9F3B-88630D44DF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4423" y="1705708"/>
            <a:ext cx="5706207" cy="5152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/>
              <a:t>Cadru</a:t>
            </a:r>
            <a:r>
              <a:rPr lang="en-US" sz="2800" b="1" dirty="0"/>
              <a:t> </a:t>
            </a:r>
            <a:r>
              <a:rPr lang="en-US" sz="2800" b="1" dirty="0" err="1"/>
              <a:t>legislativ</a:t>
            </a:r>
            <a:r>
              <a:rPr lang="en-US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Legea </a:t>
            </a:r>
            <a:r>
              <a:rPr lang="en-US" sz="2800" dirty="0" err="1"/>
              <a:t>contabilității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raportării</a:t>
            </a:r>
            <a:r>
              <a:rPr lang="en-US" sz="2800" dirty="0"/>
              <a:t> </a:t>
            </a:r>
            <a:r>
              <a:rPr lang="en-US" sz="2800" dirty="0" err="1"/>
              <a:t>financiare</a:t>
            </a:r>
            <a:r>
              <a:rPr lang="en-US" sz="2800" dirty="0"/>
              <a:t> nr. 287/2017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armonizarea</a:t>
            </a:r>
            <a:r>
              <a:rPr lang="en-US" sz="2800" dirty="0"/>
              <a:t> </a:t>
            </a:r>
            <a:r>
              <a:rPr lang="en-US" sz="2800" dirty="0" err="1"/>
              <a:t>legislatiei</a:t>
            </a:r>
            <a:r>
              <a:rPr lang="en-US" sz="2800" dirty="0"/>
              <a:t> contabile cu </a:t>
            </a:r>
            <a:r>
              <a:rPr lang="en-US" sz="2800" dirty="0" err="1"/>
              <a:t>directivele</a:t>
            </a:r>
            <a:r>
              <a:rPr lang="en-US" sz="2800" dirty="0"/>
              <a:t> UE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Aplicare</a:t>
            </a:r>
            <a:r>
              <a:rPr lang="en-US" sz="2800" b="1" dirty="0"/>
              <a:t> IFRS </a:t>
            </a:r>
            <a:r>
              <a:rPr lang="en-US" sz="2800" b="1" dirty="0" err="1"/>
              <a:t>pentru</a:t>
            </a:r>
            <a:r>
              <a:rPr lang="en-US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bănci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entități</a:t>
            </a:r>
            <a:r>
              <a:rPr lang="en-US" sz="2800" dirty="0"/>
              <a:t> de </a:t>
            </a:r>
            <a:r>
              <a:rPr lang="en-US" sz="2800" dirty="0" err="1"/>
              <a:t>interes</a:t>
            </a:r>
            <a:r>
              <a:rPr lang="en-US" sz="2800" dirty="0"/>
              <a:t> public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companii</a:t>
            </a:r>
            <a:r>
              <a:rPr lang="en-US" sz="2800" dirty="0"/>
              <a:t> </a:t>
            </a:r>
            <a:r>
              <a:rPr lang="en-US" sz="2800" dirty="0" err="1"/>
              <a:t>mari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86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D05B-626E-805B-3979-F4B5AD4C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79" y="634998"/>
            <a:ext cx="8481399" cy="1494477"/>
          </a:xfrm>
        </p:spPr>
        <p:txBody>
          <a:bodyPr/>
          <a:lstStyle/>
          <a:p>
            <a:r>
              <a:rPr lang="en-US" dirty="0" err="1"/>
              <a:t>Integrarea</a:t>
            </a:r>
            <a:r>
              <a:rPr lang="en-US" dirty="0"/>
              <a:t> IFRS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educație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4CB10-2DF4-DC09-AC0F-609BF1121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3292" y="2409667"/>
            <a:ext cx="4176345" cy="2749095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latin typeface="Avenir Next LT Pro Demi" panose="020B0704020202020204" pitchFamily="34" charset="0"/>
              </a:rPr>
              <a:t>Instituții</a:t>
            </a:r>
            <a:r>
              <a:rPr lang="en-US" sz="2800" b="1" dirty="0">
                <a:latin typeface="Avenir Next LT Pro Demi" panose="020B0704020202020204" pitchFamily="34" charset="0"/>
              </a:rPr>
              <a:t> </a:t>
            </a:r>
            <a:r>
              <a:rPr lang="en-US" sz="2800" b="1" dirty="0" err="1">
                <a:latin typeface="Avenir Next LT Pro Demi" panose="020B0704020202020204" pitchFamily="34" charset="0"/>
              </a:rPr>
              <a:t>academice</a:t>
            </a:r>
            <a:r>
              <a:rPr lang="en-US" sz="2800" b="1" dirty="0">
                <a:latin typeface="Avenir Next LT Pro Demi" panose="020B0704020202020204" pitchFamily="34" charset="0"/>
              </a:rPr>
              <a:t>:</a:t>
            </a:r>
            <a:br>
              <a:rPr lang="en-US" sz="2800" dirty="0"/>
            </a:br>
            <a:br>
              <a:rPr lang="en-US" sz="2800" dirty="0"/>
            </a:br>
            <a:r>
              <a:rPr lang="it-IT" sz="2800" dirty="0"/>
              <a:t>Academia de Studii Economice a Moldovei</a:t>
            </a:r>
          </a:p>
          <a:p>
            <a:r>
              <a:rPr lang="it-IT" sz="2800" dirty="0"/>
              <a:t>Universitatea de Stat din Moldova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9B55B-919C-6C32-408E-D46E6B1DE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678" y="2436619"/>
            <a:ext cx="4757245" cy="2749095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latin typeface="Avenir Next LT Pro Demi" panose="020B0704020202020204" pitchFamily="34" charset="0"/>
              </a:rPr>
              <a:t>Discipline:</a:t>
            </a:r>
            <a:br>
              <a:rPr lang="en-US" sz="2800" dirty="0"/>
            </a:br>
            <a:br>
              <a:rPr lang="en-US" sz="2800" dirty="0"/>
            </a:br>
            <a:r>
              <a:rPr lang="it-IT" sz="3200" dirty="0"/>
              <a:t>Contabilitate internațională</a:t>
            </a:r>
          </a:p>
          <a:p>
            <a:endParaRPr lang="it-IT" sz="1700" dirty="0"/>
          </a:p>
          <a:p>
            <a:r>
              <a:rPr lang="it-IT" sz="3200" dirty="0"/>
              <a:t>Raportare</a:t>
            </a:r>
            <a:r>
              <a:rPr lang="it-IT" sz="2800" dirty="0"/>
              <a:t> </a:t>
            </a:r>
            <a:r>
              <a:rPr lang="it-IT" sz="3200" dirty="0"/>
              <a:t>financiară conform IFRS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55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0D7-F74C-CD9E-C576-1CB8FFE87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288" y="3621281"/>
            <a:ext cx="9424363" cy="2241234"/>
          </a:xfrm>
        </p:spPr>
        <p:txBody>
          <a:bodyPr/>
          <a:lstStyle/>
          <a:p>
            <a:pPr algn="ctr"/>
            <a:r>
              <a:rPr lang="en-US" dirty="0"/>
              <a:t>Rolul </a:t>
            </a:r>
            <a:r>
              <a:rPr lang="en-US" dirty="0" err="1"/>
              <a:t>profesioniștilor</a:t>
            </a:r>
            <a:endParaRPr lang="en-US" dirty="0"/>
          </a:p>
        </p:txBody>
      </p:sp>
      <p:pic>
        <p:nvPicPr>
          <p:cNvPr id="15" name="Picture Placeholder 14" descr="A group of people sitting around a round table">
            <a:extLst>
              <a:ext uri="{FF2B5EF4-FFF2-40B4-BE49-F238E27FC236}">
                <a16:creationId xmlns:a16="http://schemas.microsoft.com/office/drawing/2014/main" id="{E493CA46-6311-6973-56C6-BA3467A446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/>
        </p:blipFill>
        <p:spPr>
          <a:xfrm>
            <a:off x="-1" y="0"/>
            <a:ext cx="12192000" cy="3385050"/>
          </a:xfrm>
        </p:spPr>
      </p:pic>
    </p:spTree>
    <p:extLst>
      <p:ext uri="{BB962C8B-B14F-4D97-AF65-F5344CB8AC3E}">
        <p14:creationId xmlns:p14="http://schemas.microsoft.com/office/powerpoint/2010/main" val="185838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B16D-2F4A-F938-64C3-F8B6808F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791" y="362436"/>
            <a:ext cx="7538418" cy="14944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Rolul </a:t>
            </a:r>
            <a:r>
              <a:rPr lang="en-US" dirty="0" err="1"/>
              <a:t>profesioniștilor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CE1C32-E3BE-E820-0C0D-D82105EBF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0626" y="2242038"/>
            <a:ext cx="4656259" cy="39809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Avenir Next LT Pro Demi" panose="020B0704020202020204" pitchFamily="34" charset="0"/>
              </a:rPr>
              <a:t>Profesioniști</a:t>
            </a:r>
            <a:r>
              <a:rPr lang="en-US" sz="2800" b="1" dirty="0">
                <a:latin typeface="Avenir Next LT Pro Demi" panose="020B0704020202020204" pitchFamily="34" charset="0"/>
              </a:rPr>
              <a:t> </a:t>
            </a:r>
            <a:r>
              <a:rPr lang="en-US" sz="2800" b="1" dirty="0" err="1">
                <a:latin typeface="Avenir Next LT Pro Demi" panose="020B0704020202020204" pitchFamily="34" charset="0"/>
              </a:rPr>
              <a:t>implicați</a:t>
            </a:r>
            <a:r>
              <a:rPr lang="en-US" sz="2800" b="1" dirty="0">
                <a:latin typeface="Avenir Next LT Pro Demi" panose="020B0704020202020204" pitchFamily="34" charset="0"/>
              </a:rPr>
              <a:t>:</a:t>
            </a:r>
          </a:p>
          <a:p>
            <a:r>
              <a:rPr lang="en-US" sz="2800" dirty="0" err="1">
                <a:latin typeface="Avenir Next LT Pro Demi" panose="020B0704020202020204" pitchFamily="34" charset="0"/>
              </a:rPr>
              <a:t>Contabili</a:t>
            </a:r>
            <a:endParaRPr lang="en-US" sz="2800" dirty="0">
              <a:latin typeface="Avenir Next LT Pro Demi" panose="020B0704020202020204" pitchFamily="34" charset="0"/>
            </a:endParaRPr>
          </a:p>
          <a:p>
            <a:r>
              <a:rPr lang="en-US" sz="2800" dirty="0" err="1">
                <a:latin typeface="Avenir Next LT Pro Demi" panose="020B0704020202020204" pitchFamily="34" charset="0"/>
              </a:rPr>
              <a:t>Auditori</a:t>
            </a:r>
            <a:endParaRPr lang="en-US" sz="2800" dirty="0">
              <a:latin typeface="Avenir Next LT Pro Demi" panose="020B0704020202020204" pitchFamily="34" charset="0"/>
            </a:endParaRPr>
          </a:p>
          <a:p>
            <a:r>
              <a:rPr lang="en-US" sz="2800" dirty="0" err="1">
                <a:latin typeface="Avenir Next LT Pro Demi" panose="020B0704020202020204" pitchFamily="34" charset="0"/>
              </a:rPr>
              <a:t>Finansi</a:t>
            </a:r>
            <a:r>
              <a:rPr lang="ro-RO" sz="2800" dirty="0">
                <a:latin typeface="Avenir Next LT Pro Demi" panose="020B0704020202020204" pitchFamily="34" charset="0"/>
              </a:rPr>
              <a:t>ști</a:t>
            </a:r>
            <a:endParaRPr lang="en-US" sz="2800" dirty="0">
              <a:latin typeface="Avenir Next LT Pro Demi" panose="020B0704020202020204" pitchFamily="34" charset="0"/>
            </a:endParaRPr>
          </a:p>
          <a:p>
            <a:r>
              <a:rPr lang="en-US" sz="2800" dirty="0" err="1">
                <a:latin typeface="Avenir Next LT Pro Demi" panose="020B0704020202020204" pitchFamily="34" charset="0"/>
              </a:rPr>
              <a:t>Instituții</a:t>
            </a:r>
            <a:r>
              <a:rPr lang="en-US" sz="2800" dirty="0">
                <a:latin typeface="Avenir Next LT Pro Demi" panose="020B0704020202020204" pitchFamily="34" charset="0"/>
              </a:rPr>
              <a:t> </a:t>
            </a:r>
            <a:r>
              <a:rPr lang="en-US" sz="2800" dirty="0" err="1">
                <a:latin typeface="Avenir Next LT Pro Demi" panose="020B0704020202020204" pitchFamily="34" charset="0"/>
              </a:rPr>
              <a:t>guvernamentale</a:t>
            </a:r>
            <a:endParaRPr lang="en-US" sz="2800" dirty="0">
              <a:latin typeface="Avenir Next LT Pro Demi" panose="020B0704020202020204" pitchFamily="34" charset="0"/>
            </a:endParaRPr>
          </a:p>
          <a:p>
            <a:endParaRPr lang="en-US" sz="2800" dirty="0">
              <a:latin typeface="Avenir Next LT Pro Demi" panose="020B0704020202020204" pitchFamily="34" charset="0"/>
            </a:endParaRPr>
          </a:p>
          <a:p>
            <a:endParaRPr lang="en-US" sz="2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C60AB8-5280-3DA6-AABE-A8E85B2CB173}"/>
              </a:ext>
            </a:extLst>
          </p:cNvPr>
          <p:cNvSpPr txBox="1">
            <a:spLocks/>
          </p:cNvSpPr>
          <p:nvPr/>
        </p:nvSpPr>
        <p:spPr>
          <a:xfrm>
            <a:off x="6574449" y="2129475"/>
            <a:ext cx="4656259" cy="3980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spc="2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2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spc="2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venir Next LT Pro Light" panose="020B0304020202020204" pitchFamily="34" charset="77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venir Next LT Pro Light" panose="020B03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Avenir Next LT Pro Demi" panose="020B0704020202020204" pitchFamily="34" charset="0"/>
              </a:rPr>
              <a:t>Companii</a:t>
            </a:r>
            <a:r>
              <a:rPr lang="en-US" sz="2800" b="1" dirty="0">
                <a:latin typeface="Avenir Next LT Pro Demi" panose="020B0704020202020204" pitchFamily="34" charset="0"/>
              </a:rPr>
              <a:t> de audit:</a:t>
            </a:r>
          </a:p>
          <a:p>
            <a:r>
              <a:rPr lang="en-US" sz="2800" dirty="0">
                <a:latin typeface="Avenir Next LT Pro Demi" panose="020B0704020202020204" pitchFamily="34" charset="0"/>
              </a:rPr>
              <a:t>PwC</a:t>
            </a:r>
          </a:p>
          <a:p>
            <a:r>
              <a:rPr lang="en-US" sz="2800" dirty="0">
                <a:latin typeface="Avenir Next LT Pro Demi" panose="020B0704020202020204" pitchFamily="34" charset="0"/>
              </a:rPr>
              <a:t>Deloitte</a:t>
            </a:r>
          </a:p>
          <a:p>
            <a:r>
              <a:rPr lang="en-US" sz="2800" dirty="0">
                <a:latin typeface="Avenir Next LT Pro Demi" panose="020B0704020202020204" pitchFamily="34" charset="0"/>
              </a:rPr>
              <a:t>KPMG</a:t>
            </a:r>
          </a:p>
          <a:p>
            <a:r>
              <a:rPr lang="en-US" sz="2800" dirty="0">
                <a:latin typeface="Avenir Next LT Pro Demi" panose="020B0704020202020204" pitchFamily="34" charset="0"/>
              </a:rPr>
              <a:t>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93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153D-915E-B26E-77A0-B0A60D95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445454"/>
            <a:ext cx="5433645" cy="1874520"/>
          </a:xfrm>
        </p:spPr>
        <p:txBody>
          <a:bodyPr/>
          <a:lstStyle/>
          <a:p>
            <a:pPr algn="ctr"/>
            <a:r>
              <a:rPr lang="en-US" dirty="0" err="1"/>
              <a:t>Provocări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implementarea</a:t>
            </a:r>
            <a:r>
              <a:rPr lang="en-US" dirty="0"/>
              <a:t> IFRS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6C73-4F90-26C9-3E52-B235190AEA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034" y="2319974"/>
            <a:ext cx="5776546" cy="3985869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ro-RO" sz="3200" b="1" dirty="0"/>
              <a:t>P</a:t>
            </a:r>
            <a:r>
              <a:rPr lang="en-US" sz="3200" b="1" dirty="0" err="1"/>
              <a:t>rincipalele</a:t>
            </a:r>
            <a:r>
              <a:rPr lang="en-US" sz="3200" b="1" dirty="0"/>
              <a:t> </a:t>
            </a:r>
            <a:r>
              <a:rPr lang="en-US" sz="3200" b="1" dirty="0" err="1"/>
              <a:t>provocări</a:t>
            </a:r>
            <a:r>
              <a:rPr lang="en-US" sz="3200" b="1" dirty="0"/>
              <a:t>:</a:t>
            </a:r>
            <a:endParaRPr lang="ro-RO" sz="3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/>
              <a:t>complexitatea</a:t>
            </a:r>
            <a:r>
              <a:rPr lang="en-US" sz="3200" dirty="0"/>
              <a:t> </a:t>
            </a:r>
            <a:r>
              <a:rPr lang="en-US" sz="3200" dirty="0" err="1"/>
              <a:t>standardelor</a:t>
            </a:r>
            <a:endParaRPr lang="ro-RO" sz="3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/>
              <a:t>necesitatea</a:t>
            </a:r>
            <a:r>
              <a:rPr lang="en-US" sz="3200" dirty="0"/>
              <a:t> </a:t>
            </a:r>
            <a:r>
              <a:rPr lang="en-US" sz="3200" dirty="0" err="1"/>
              <a:t>instruirii</a:t>
            </a:r>
            <a:r>
              <a:rPr lang="en-US" sz="3200" dirty="0"/>
              <a:t> </a:t>
            </a:r>
            <a:r>
              <a:rPr lang="en-US" sz="3200" dirty="0" err="1"/>
              <a:t>profesionale</a:t>
            </a:r>
            <a:endParaRPr lang="ro-RO" sz="3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/>
              <a:t>costuri</a:t>
            </a:r>
            <a:r>
              <a:rPr lang="en-US" sz="3200" dirty="0"/>
              <a:t> de </a:t>
            </a:r>
            <a:r>
              <a:rPr lang="en-US" sz="3200" dirty="0" err="1"/>
              <a:t>implementare</a:t>
            </a:r>
            <a:endParaRPr lang="ro-RO" sz="3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/>
              <a:t>lipsa</a:t>
            </a:r>
            <a:r>
              <a:rPr lang="en-US" sz="3200" dirty="0"/>
              <a:t> </a:t>
            </a:r>
            <a:r>
              <a:rPr lang="en-US" sz="3200" dirty="0" err="1"/>
              <a:t>specialiștilor</a:t>
            </a:r>
            <a:endParaRPr lang="en-US" sz="3200" dirty="0"/>
          </a:p>
        </p:txBody>
      </p:sp>
      <p:pic>
        <p:nvPicPr>
          <p:cNvPr id="10" name="Picture Placeholder 9" descr="A yellow and grey road with arrows">
            <a:extLst>
              <a:ext uri="{FF2B5EF4-FFF2-40B4-BE49-F238E27FC236}">
                <a16:creationId xmlns:a16="http://schemas.microsoft.com/office/drawing/2014/main" id="{F9E6E0A0-3A40-E9A9-B05B-239765F571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/>
        </p:blipFill>
        <p:spPr>
          <a:xfrm>
            <a:off x="6092952" y="0"/>
            <a:ext cx="6099048" cy="6858000"/>
          </a:xfrm>
        </p:spPr>
      </p:pic>
    </p:spTree>
    <p:extLst>
      <p:ext uri="{BB962C8B-B14F-4D97-AF65-F5344CB8AC3E}">
        <p14:creationId xmlns:p14="http://schemas.microsoft.com/office/powerpoint/2010/main" val="147298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99839-9666-B983-B7D3-39DC6EED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38" y="185935"/>
            <a:ext cx="8481399" cy="1875475"/>
          </a:xfrm>
        </p:spPr>
        <p:txBody>
          <a:bodyPr/>
          <a:lstStyle/>
          <a:p>
            <a:r>
              <a:rPr lang="en-US" dirty="0" err="1"/>
              <a:t>Concluzii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5DD0A3-440C-B0A5-BC46-4ECFE719DC4F}"/>
              </a:ext>
            </a:extLst>
          </p:cNvPr>
          <p:cNvSpPr txBox="1">
            <a:spLocks/>
          </p:cNvSpPr>
          <p:nvPr/>
        </p:nvSpPr>
        <p:spPr>
          <a:xfrm>
            <a:off x="1771380" y="1726531"/>
            <a:ext cx="9525501" cy="3980961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2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2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2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Next LT Pro Light" panose="020B0304020202020204" pitchFamily="34" charset="77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venir Next LT Pro Light" panose="020B03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Avenir Next LT Pro Demi" panose="020B0704020202020204" pitchFamily="34" charset="0"/>
              </a:rPr>
              <a:t>IFRS </a:t>
            </a:r>
            <a:r>
              <a:rPr lang="en-US" sz="3600" dirty="0" err="1">
                <a:latin typeface="Avenir Next LT Pro Demi" panose="020B0704020202020204" pitchFamily="34" charset="0"/>
              </a:rPr>
              <a:t>contribuie</a:t>
            </a:r>
            <a:r>
              <a:rPr lang="en-US" sz="3600" dirty="0">
                <a:latin typeface="Avenir Next LT Pro Demi" panose="020B0704020202020204" pitchFamily="34" charset="0"/>
              </a:rPr>
              <a:t> la </a:t>
            </a:r>
            <a:r>
              <a:rPr lang="en-US" sz="3600" dirty="0" err="1">
                <a:latin typeface="Avenir Next LT Pro Demi" panose="020B0704020202020204" pitchFamily="34" charset="0"/>
              </a:rPr>
              <a:t>transparența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și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comparabilitatea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informațiilor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financiare</a:t>
            </a:r>
            <a:endParaRPr lang="en-US" sz="3600" dirty="0">
              <a:latin typeface="Avenir Next LT Pro Demi" panose="020B07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Avenir Next LT Pro Demi" panose="020B0704020202020204" pitchFamily="34" charset="0"/>
              </a:rPr>
              <a:t>Aplicarea</a:t>
            </a:r>
            <a:r>
              <a:rPr lang="en-US" sz="3600" dirty="0">
                <a:latin typeface="Avenir Next LT Pro Demi" panose="020B0704020202020204" pitchFamily="34" charset="0"/>
              </a:rPr>
              <a:t> lor </a:t>
            </a:r>
            <a:r>
              <a:rPr lang="en-US" sz="3600" dirty="0" err="1">
                <a:latin typeface="Avenir Next LT Pro Demi" panose="020B0704020202020204" pitchFamily="34" charset="0"/>
              </a:rPr>
              <a:t>facilitează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atragerea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investițiilor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străine</a:t>
            </a:r>
            <a:endParaRPr lang="en-US" sz="3600" dirty="0">
              <a:latin typeface="Avenir Next LT Pro Demi" panose="020B07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Avenir Next LT Pro Demi" panose="020B0704020202020204" pitchFamily="34" charset="0"/>
              </a:rPr>
              <a:t>Republica Moldova a </a:t>
            </a:r>
            <a:r>
              <a:rPr lang="en-US" sz="3600" dirty="0" err="1">
                <a:latin typeface="Avenir Next LT Pro Demi" panose="020B0704020202020204" pitchFamily="34" charset="0"/>
              </a:rPr>
              <a:t>realizat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progrese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în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armonizarea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contabilității</a:t>
            </a:r>
            <a:r>
              <a:rPr lang="en-US" sz="3600" dirty="0">
                <a:latin typeface="Avenir Next LT Pro Demi" panose="020B0704020202020204" pitchFamily="34" charset="0"/>
              </a:rPr>
              <a:t> cu </a:t>
            </a:r>
            <a:r>
              <a:rPr lang="en-US" sz="3600" dirty="0" err="1">
                <a:latin typeface="Avenir Next LT Pro Demi" panose="020B0704020202020204" pitchFamily="34" charset="0"/>
              </a:rPr>
              <a:t>standardele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internaționale</a:t>
            </a:r>
            <a:endParaRPr lang="en-US" sz="3600" dirty="0">
              <a:latin typeface="Avenir Next LT Pro Demi" panose="020B07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Avenir Next LT Pro Demi" panose="020B0704020202020204" pitchFamily="34" charset="0"/>
              </a:rPr>
              <a:t>Dezvoltarea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educației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și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profesiei</a:t>
            </a:r>
            <a:r>
              <a:rPr lang="en-US" sz="3600" dirty="0">
                <a:latin typeface="Avenir Next LT Pro Demi" panose="020B0704020202020204" pitchFamily="34" charset="0"/>
              </a:rPr>
              <a:t> contabile </a:t>
            </a:r>
            <a:r>
              <a:rPr lang="en-US" sz="3600" dirty="0" err="1">
                <a:latin typeface="Avenir Next LT Pro Demi" panose="020B0704020202020204" pitchFamily="34" charset="0"/>
              </a:rPr>
              <a:t>este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esențială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pentru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implementarea</a:t>
            </a:r>
            <a:r>
              <a:rPr lang="en-US" sz="3600" dirty="0">
                <a:latin typeface="Avenir Next LT Pro Demi" panose="020B0704020202020204" pitchFamily="34" charset="0"/>
              </a:rPr>
              <a:t> </a:t>
            </a:r>
            <a:r>
              <a:rPr lang="en-US" sz="3600" dirty="0" err="1">
                <a:latin typeface="Avenir Next LT Pro Demi" panose="020B0704020202020204" pitchFamily="34" charset="0"/>
              </a:rPr>
              <a:t>eficientă</a:t>
            </a:r>
            <a:r>
              <a:rPr lang="en-US" sz="3600" dirty="0">
                <a:latin typeface="Avenir Next LT Pro Demi" panose="020B0704020202020204" pitchFamily="34" charset="0"/>
              </a:rPr>
              <a:t> a IFRS</a:t>
            </a:r>
          </a:p>
        </p:txBody>
      </p:sp>
    </p:spTree>
    <p:extLst>
      <p:ext uri="{BB962C8B-B14F-4D97-AF65-F5344CB8AC3E}">
        <p14:creationId xmlns:p14="http://schemas.microsoft.com/office/powerpoint/2010/main" val="3256706141"/>
      </p:ext>
    </p:extLst>
  </p:cSld>
  <p:clrMapOvr>
    <a:masterClrMapping/>
  </p:clrMapOvr>
</p:sld>
</file>

<file path=ppt/theme/theme1.xml><?xml version="1.0" encoding="utf-8"?>
<a:theme xmlns:a="http://schemas.openxmlformats.org/drawingml/2006/main" name="UrbanBlock_Finance">
  <a:themeElements>
    <a:clrScheme name="UrbanBlock_Finance 5">
      <a:dk1>
        <a:srgbClr val="000000"/>
      </a:dk1>
      <a:lt1>
        <a:srgbClr val="FFFFFF"/>
      </a:lt1>
      <a:dk2>
        <a:srgbClr val="FD5336"/>
      </a:dk2>
      <a:lt2>
        <a:srgbClr val="EDEBE6"/>
      </a:lt2>
      <a:accent1>
        <a:srgbClr val="FFD765"/>
      </a:accent1>
      <a:accent2>
        <a:srgbClr val="E9E5DB"/>
      </a:accent2>
      <a:accent3>
        <a:srgbClr val="B1933C"/>
      </a:accent3>
      <a:accent4>
        <a:srgbClr val="202020"/>
      </a:accent4>
      <a:accent5>
        <a:srgbClr val="1D567E"/>
      </a:accent5>
      <a:accent6>
        <a:srgbClr val="DBD7CE"/>
      </a:accent6>
      <a:hlink>
        <a:srgbClr val="45413A"/>
      </a:hlink>
      <a:folHlink>
        <a:srgbClr val="CD432B"/>
      </a:folHlink>
    </a:clrScheme>
    <a:fontScheme name="Custom 46">
      <a:majorFont>
        <a:latin typeface="Times New Roman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ban_Block_Finance_win32_KO_V8" id="{BEA0E2C9-6901-4166-9F82-F7DC2713C4F5}" vid="{8BD71FBC-4903-404D-8C28-795D8F512D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05F0793-C6FF-4F7B-89E4-1C07E669E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http://purl.org/dc/elements/1.1/"/>
    <ds:schemaRef ds:uri="http://schemas.microsoft.com/office/2006/documentManagement/types"/>
    <ds:schemaRef ds:uri="16c05727-aa75-4e4a-9b5f-8a80a1165891"/>
    <ds:schemaRef ds:uri="230e9df3-be65-4c73-a93b-d1236ebd677e"/>
    <ds:schemaRef ds:uri="http://www.w3.org/XML/1998/namespace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Urban block finance presentation</Template>
  <TotalTime>1600</TotalTime>
  <Words>929</Words>
  <Application>Microsoft Office PowerPoint</Application>
  <PresentationFormat>Widescreen</PresentationFormat>
  <Paragraphs>72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Avenir Next LT Pro</vt:lpstr>
      <vt:lpstr>Avenir Next LT Pro Demi</vt:lpstr>
      <vt:lpstr>Avenir Next LT Pro Light</vt:lpstr>
      <vt:lpstr>Times New Roman</vt:lpstr>
      <vt:lpstr>Wingdings</vt:lpstr>
      <vt:lpstr>UrbanBlock_Finance</vt:lpstr>
      <vt:lpstr>Practica internațională și experiența Republicii Moldova în aplicarea IFRS</vt:lpstr>
      <vt:lpstr>IFRS</vt:lpstr>
      <vt:lpstr>Implementarea IFRS în Republica Moldova</vt:lpstr>
      <vt:lpstr>Implementarea IFRS  în Republica Moldova</vt:lpstr>
      <vt:lpstr>Integrarea IFRS în educație</vt:lpstr>
      <vt:lpstr>Rolul profesioniștilor</vt:lpstr>
      <vt:lpstr>Rolul profesioniștilor</vt:lpstr>
      <vt:lpstr>Provocări în implementarea IFRS</vt:lpstr>
      <vt:lpstr>Concluzii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Georgeta Covaliov-Rusu</dc:creator>
  <cp:lastModifiedBy>Georgeta Covaliov-Rusu</cp:lastModifiedBy>
  <cp:revision>2</cp:revision>
  <dcterms:created xsi:type="dcterms:W3CDTF">2026-03-08T07:29:10Z</dcterms:created>
  <dcterms:modified xsi:type="dcterms:W3CDTF">2026-03-12T08:59:16Z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